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17D2B6-A5AF-4492-A57C-1E268D60D318}" v="192" dt="2023-11-07T18:22:42.750"/>
    <p1510:client id="{53D3793D-471B-4BDE-8F43-84CC66611F5B}" v="1" dt="2023-10-19T13:49:36.9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94660"/>
  </p:normalViewPr>
  <p:slideViewPr>
    <p:cSldViewPr snapToGrid="0" showGuides="1">
      <p:cViewPr varScale="1">
        <p:scale>
          <a:sx n="89" d="100"/>
          <a:sy n="89" d="100"/>
        </p:scale>
        <p:origin x="68"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Snelson" userId="a580bfd2c2fdb838" providerId="LiveId" clId="{53D3793D-471B-4BDE-8F43-84CC66611F5B}"/>
    <pc:docChg chg="custSel addSld modSld">
      <pc:chgData name="Helen Snelson" userId="a580bfd2c2fdb838" providerId="LiveId" clId="{53D3793D-471B-4BDE-8F43-84CC66611F5B}" dt="2023-10-19T13:52:30.324" v="236" actId="20577"/>
      <pc:docMkLst>
        <pc:docMk/>
      </pc:docMkLst>
      <pc:sldChg chg="addSp delSp modSp new mod modNotesTx">
        <pc:chgData name="Helen Snelson" userId="a580bfd2c2fdb838" providerId="LiveId" clId="{53D3793D-471B-4BDE-8F43-84CC66611F5B}" dt="2023-10-19T13:52:30.324" v="236" actId="20577"/>
        <pc:sldMkLst>
          <pc:docMk/>
          <pc:sldMk cId="1045838097" sldId="263"/>
        </pc:sldMkLst>
        <pc:spChg chg="del">
          <ac:chgData name="Helen Snelson" userId="a580bfd2c2fdb838" providerId="LiveId" clId="{53D3793D-471B-4BDE-8F43-84CC66611F5B}" dt="2023-10-19T13:49:35.101" v="2" actId="478"/>
          <ac:spMkLst>
            <pc:docMk/>
            <pc:sldMk cId="1045838097" sldId="263"/>
            <ac:spMk id="2" creationId="{D25A23E1-0AAB-BF4E-CD21-DBB29094D89C}"/>
          </ac:spMkLst>
        </pc:spChg>
        <pc:spChg chg="add mod">
          <ac:chgData name="Helen Snelson" userId="a580bfd2c2fdb838" providerId="LiveId" clId="{53D3793D-471B-4BDE-8F43-84CC66611F5B}" dt="2023-10-19T13:52:30.324" v="236" actId="20577"/>
          <ac:spMkLst>
            <pc:docMk/>
            <pc:sldMk cId="1045838097" sldId="263"/>
            <ac:spMk id="5" creationId="{249A6AD2-3171-2998-25B3-D3C5E4BFDE02}"/>
          </ac:spMkLst>
        </pc:spChg>
        <pc:picChg chg="add mod">
          <ac:chgData name="Helen Snelson" userId="a580bfd2c2fdb838" providerId="LiveId" clId="{53D3793D-471B-4BDE-8F43-84CC66611F5B}" dt="2023-10-19T13:49:48.887" v="5" actId="14100"/>
          <ac:picMkLst>
            <pc:docMk/>
            <pc:sldMk cId="1045838097" sldId="263"/>
            <ac:picMk id="4" creationId="{74F7ED6B-1C22-6F16-0CFC-7F7569D71615}"/>
          </ac:picMkLst>
        </pc:picChg>
      </pc:sldChg>
    </pc:docChg>
  </pc:docChgLst>
  <pc:docChgLst>
    <pc:chgData name="Helen Snelson" userId="a580bfd2c2fdb838" providerId="Windows Live" clId="Web-{3317D2B6-A5AF-4492-A57C-1E268D60D318}"/>
    <pc:docChg chg="addSld modSld">
      <pc:chgData name="Helen Snelson" userId="a580bfd2c2fdb838" providerId="Windows Live" clId="Web-{3317D2B6-A5AF-4492-A57C-1E268D60D318}" dt="2023-11-07T18:22:42.750" v="155" actId="1076"/>
      <pc:docMkLst>
        <pc:docMk/>
      </pc:docMkLst>
      <pc:sldChg chg="addSp delSp modSp new">
        <pc:chgData name="Helen Snelson" userId="a580bfd2c2fdb838" providerId="Windows Live" clId="Web-{3317D2B6-A5AF-4492-A57C-1E268D60D318}" dt="2023-11-07T17:40:10.906" v="118" actId="20577"/>
        <pc:sldMkLst>
          <pc:docMk/>
          <pc:sldMk cId="453243943" sldId="264"/>
        </pc:sldMkLst>
        <pc:spChg chg="add mod">
          <ac:chgData name="Helen Snelson" userId="a580bfd2c2fdb838" providerId="Windows Live" clId="Web-{3317D2B6-A5AF-4492-A57C-1E268D60D318}" dt="2023-11-07T17:35:27.978" v="50" actId="20577"/>
          <ac:spMkLst>
            <pc:docMk/>
            <pc:sldMk cId="453243943" sldId="264"/>
            <ac:spMk id="3" creationId="{EBC54AAB-73D7-7D87-3232-1A122B59BA84}"/>
          </ac:spMkLst>
        </pc:spChg>
        <pc:spChg chg="add mod">
          <ac:chgData name="Helen Snelson" userId="a580bfd2c2fdb838" providerId="Windows Live" clId="Web-{3317D2B6-A5AF-4492-A57C-1E268D60D318}" dt="2023-11-07T17:35:51.260" v="57" actId="20577"/>
          <ac:spMkLst>
            <pc:docMk/>
            <pc:sldMk cId="453243943" sldId="264"/>
            <ac:spMk id="6" creationId="{33DB9EBC-4BA8-7E90-4D53-D56F2CE862A4}"/>
          </ac:spMkLst>
        </pc:spChg>
        <pc:spChg chg="add mod">
          <ac:chgData name="Helen Snelson" userId="a580bfd2c2fdb838" providerId="Windows Live" clId="Web-{3317D2B6-A5AF-4492-A57C-1E268D60D318}" dt="2023-11-07T17:36:55.214" v="86" actId="20577"/>
          <ac:spMkLst>
            <pc:docMk/>
            <pc:sldMk cId="453243943" sldId="264"/>
            <ac:spMk id="7" creationId="{A0639088-2EA4-9905-2F00-0B534ACEB56A}"/>
          </ac:spMkLst>
        </pc:spChg>
        <pc:spChg chg="add mod">
          <ac:chgData name="Helen Snelson" userId="a580bfd2c2fdb838" providerId="Windows Live" clId="Web-{3317D2B6-A5AF-4492-A57C-1E268D60D318}" dt="2023-11-07T17:38:08.747" v="102" actId="20577"/>
          <ac:spMkLst>
            <pc:docMk/>
            <pc:sldMk cId="453243943" sldId="264"/>
            <ac:spMk id="9" creationId="{59ACA03A-09AF-50D9-7BD0-C6E4A9413254}"/>
          </ac:spMkLst>
        </pc:spChg>
        <pc:spChg chg="add mod">
          <ac:chgData name="Helen Snelson" userId="a580bfd2c2fdb838" providerId="Windows Live" clId="Web-{3317D2B6-A5AF-4492-A57C-1E268D60D318}" dt="2023-11-07T17:38:24.763" v="104" actId="1076"/>
          <ac:spMkLst>
            <pc:docMk/>
            <pc:sldMk cId="453243943" sldId="264"/>
            <ac:spMk id="10" creationId="{26C220A2-8FA5-ADCD-3E90-939A04D01554}"/>
          </ac:spMkLst>
        </pc:spChg>
        <pc:spChg chg="add mod">
          <ac:chgData name="Helen Snelson" userId="a580bfd2c2fdb838" providerId="Windows Live" clId="Web-{3317D2B6-A5AF-4492-A57C-1E268D60D318}" dt="2023-11-07T17:39:38.874" v="111" actId="1076"/>
          <ac:spMkLst>
            <pc:docMk/>
            <pc:sldMk cId="453243943" sldId="264"/>
            <ac:spMk id="12" creationId="{A34C233B-7422-9B0C-4DF4-B899856F0536}"/>
          </ac:spMkLst>
        </pc:spChg>
        <pc:spChg chg="add mod">
          <ac:chgData name="Helen Snelson" userId="a580bfd2c2fdb838" providerId="Windows Live" clId="Web-{3317D2B6-A5AF-4492-A57C-1E268D60D318}" dt="2023-11-07T17:40:10.906" v="118" actId="20577"/>
          <ac:spMkLst>
            <pc:docMk/>
            <pc:sldMk cId="453243943" sldId="264"/>
            <ac:spMk id="13" creationId="{136B6D81-62B3-2EBD-2DA0-35706FFDBEC2}"/>
          </ac:spMkLst>
        </pc:spChg>
        <pc:picChg chg="add mod">
          <ac:chgData name="Helen Snelson" userId="a580bfd2c2fdb838" providerId="Windows Live" clId="Web-{3317D2B6-A5AF-4492-A57C-1E268D60D318}" dt="2023-11-07T17:35:18.400" v="48" actId="1076"/>
          <ac:picMkLst>
            <pc:docMk/>
            <pc:sldMk cId="453243943" sldId="264"/>
            <ac:picMk id="4" creationId="{55562546-5EEA-A632-778E-5391D85A05AC}"/>
          </ac:picMkLst>
        </pc:picChg>
        <pc:picChg chg="add del mod">
          <ac:chgData name="Helen Snelson" userId="a580bfd2c2fdb838" providerId="Windows Live" clId="Web-{3317D2B6-A5AF-4492-A57C-1E268D60D318}" dt="2023-11-07T17:34:52.149" v="43"/>
          <ac:picMkLst>
            <pc:docMk/>
            <pc:sldMk cId="453243943" sldId="264"/>
            <ac:picMk id="5" creationId="{A6ED323F-5087-3D1F-6471-49D714BD4F06}"/>
          </ac:picMkLst>
        </pc:picChg>
        <pc:picChg chg="add mod">
          <ac:chgData name="Helen Snelson" userId="a580bfd2c2fdb838" providerId="Windows Live" clId="Web-{3317D2B6-A5AF-4492-A57C-1E268D60D318}" dt="2023-11-07T17:38:30.388" v="105" actId="14100"/>
          <ac:picMkLst>
            <pc:docMk/>
            <pc:sldMk cId="453243943" sldId="264"/>
            <ac:picMk id="8" creationId="{811B950D-7592-8FC1-B450-A777CE366BE6}"/>
          </ac:picMkLst>
        </pc:picChg>
        <pc:picChg chg="add mod">
          <ac:chgData name="Helen Snelson" userId="a580bfd2c2fdb838" providerId="Windows Live" clId="Web-{3317D2B6-A5AF-4492-A57C-1E268D60D318}" dt="2023-11-07T17:39:19.233" v="109" actId="14100"/>
          <ac:picMkLst>
            <pc:docMk/>
            <pc:sldMk cId="453243943" sldId="264"/>
            <ac:picMk id="11" creationId="{DEA837D4-2E08-D733-00CB-DFD2699F8B70}"/>
          </ac:picMkLst>
        </pc:picChg>
      </pc:sldChg>
      <pc:sldChg chg="addSp modSp new">
        <pc:chgData name="Helen Snelson" userId="a580bfd2c2fdb838" providerId="Windows Live" clId="Web-{3317D2B6-A5AF-4492-A57C-1E268D60D318}" dt="2023-11-07T18:19:05.852" v="139" actId="14100"/>
        <pc:sldMkLst>
          <pc:docMk/>
          <pc:sldMk cId="1900661428" sldId="265"/>
        </pc:sldMkLst>
        <pc:spChg chg="add mod">
          <ac:chgData name="Helen Snelson" userId="a580bfd2c2fdb838" providerId="Windows Live" clId="Web-{3317D2B6-A5AF-4492-A57C-1E268D60D318}" dt="2023-11-07T18:19:01.867" v="138" actId="20577"/>
          <ac:spMkLst>
            <pc:docMk/>
            <pc:sldMk cId="1900661428" sldId="265"/>
            <ac:spMk id="4" creationId="{544F4C9E-B627-BE22-CFCC-254161E96E57}"/>
          </ac:spMkLst>
        </pc:spChg>
        <pc:picChg chg="add mod modCrop">
          <ac:chgData name="Helen Snelson" userId="a580bfd2c2fdb838" providerId="Windows Live" clId="Web-{3317D2B6-A5AF-4492-A57C-1E268D60D318}" dt="2023-11-07T18:19:05.852" v="139" actId="14100"/>
          <ac:picMkLst>
            <pc:docMk/>
            <pc:sldMk cId="1900661428" sldId="265"/>
            <ac:picMk id="2" creationId="{E657A861-BD74-98F2-502A-045C70019625}"/>
          </ac:picMkLst>
        </pc:picChg>
      </pc:sldChg>
      <pc:sldChg chg="addSp modSp new">
        <pc:chgData name="Helen Snelson" userId="a580bfd2c2fdb838" providerId="Windows Live" clId="Web-{3317D2B6-A5AF-4492-A57C-1E268D60D318}" dt="2023-11-07T18:22:42.750" v="155" actId="1076"/>
        <pc:sldMkLst>
          <pc:docMk/>
          <pc:sldMk cId="1257308054" sldId="266"/>
        </pc:sldMkLst>
        <pc:spChg chg="add mod">
          <ac:chgData name="Helen Snelson" userId="a580bfd2c2fdb838" providerId="Windows Live" clId="Web-{3317D2B6-A5AF-4492-A57C-1E268D60D318}" dt="2023-11-07T18:22:21.093" v="152" actId="20577"/>
          <ac:spMkLst>
            <pc:docMk/>
            <pc:sldMk cId="1257308054" sldId="266"/>
            <ac:spMk id="4" creationId="{EAC44C8E-338C-F61D-CEBE-00F4DEB1791B}"/>
          </ac:spMkLst>
        </pc:spChg>
        <pc:picChg chg="add mod">
          <ac:chgData name="Helen Snelson" userId="a580bfd2c2fdb838" providerId="Windows Live" clId="Web-{3317D2B6-A5AF-4492-A57C-1E268D60D318}" dt="2023-11-07T18:22:42.750" v="155" actId="1076"/>
          <ac:picMkLst>
            <pc:docMk/>
            <pc:sldMk cId="1257308054" sldId="266"/>
            <ac:picMk id="2" creationId="{8EDD4AD2-CEED-A1B0-FA76-1A4D746ED1D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068E27-4B48-472B-8212-9B63165FAC3C}" type="datetimeFigureOut">
              <a:rPr lang="en-GB" smtClean="0"/>
              <a:t>07/11/2023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6032EA-79C2-4847-BA3E-2E36BBB18BE0}" type="slidenum">
              <a:rPr lang="en-GB" smtClean="0"/>
              <a:t>‹#›</a:t>
            </a:fld>
            <a:endParaRPr lang="en-GB"/>
          </a:p>
        </p:txBody>
      </p:sp>
    </p:spTree>
    <p:extLst>
      <p:ext uri="{BB962C8B-B14F-4D97-AF65-F5344CB8AC3E}">
        <p14:creationId xmlns:p14="http://schemas.microsoft.com/office/powerpoint/2010/main" val="41586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CC: https://picryl.com/media/philips-elementary-atlas-of-comparative-geography-ca-1920-65018646-3e5417</a:t>
            </a:r>
          </a:p>
        </p:txBody>
      </p:sp>
      <p:sp>
        <p:nvSpPr>
          <p:cNvPr id="4" name="Slide Number Placeholder 3"/>
          <p:cNvSpPr>
            <a:spLocks noGrp="1"/>
          </p:cNvSpPr>
          <p:nvPr>
            <p:ph type="sldNum" sz="quarter" idx="5"/>
          </p:nvPr>
        </p:nvSpPr>
        <p:spPr/>
        <p:txBody>
          <a:bodyPr/>
          <a:lstStyle/>
          <a:p>
            <a:fld id="{D16032EA-79C2-4847-BA3E-2E36BBB18BE0}" type="slidenum">
              <a:rPr lang="en-GB" smtClean="0"/>
              <a:t>8</a:t>
            </a:fld>
            <a:endParaRPr lang="en-GB"/>
          </a:p>
        </p:txBody>
      </p:sp>
    </p:spTree>
    <p:extLst>
      <p:ext uri="{BB962C8B-B14F-4D97-AF65-F5344CB8AC3E}">
        <p14:creationId xmlns:p14="http://schemas.microsoft.com/office/powerpoint/2010/main" val="407261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2D06E-25B3-9153-8593-DCBF186B72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FAE12BF-23EF-DCBF-9DA5-A6FDF2A8B8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5B9317-11AB-C72A-C3B5-7B1751AFD851}"/>
              </a:ext>
            </a:extLst>
          </p:cNvPr>
          <p:cNvSpPr>
            <a:spLocks noGrp="1"/>
          </p:cNvSpPr>
          <p:nvPr>
            <p:ph type="dt" sz="half" idx="10"/>
          </p:nvPr>
        </p:nvSpPr>
        <p:spPr/>
        <p:txBody>
          <a:bodyPr/>
          <a:lstStyle/>
          <a:p>
            <a:fld id="{7B259193-BABB-43DC-9C5F-0A6DD07689CF}" type="datetimeFigureOut">
              <a:rPr lang="en-GB" smtClean="0"/>
              <a:t>07/11/2023</a:t>
            </a:fld>
            <a:endParaRPr lang="en-GB"/>
          </a:p>
        </p:txBody>
      </p:sp>
      <p:sp>
        <p:nvSpPr>
          <p:cNvPr id="5" name="Footer Placeholder 4">
            <a:extLst>
              <a:ext uri="{FF2B5EF4-FFF2-40B4-BE49-F238E27FC236}">
                <a16:creationId xmlns:a16="http://schemas.microsoft.com/office/drawing/2014/main" id="{C6A4F128-C579-7AE3-ED77-50C70771ED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25C367-9EE4-655D-F7F4-48D5553D2A3D}"/>
              </a:ext>
            </a:extLst>
          </p:cNvPr>
          <p:cNvSpPr>
            <a:spLocks noGrp="1"/>
          </p:cNvSpPr>
          <p:nvPr>
            <p:ph type="sldNum" sz="quarter" idx="12"/>
          </p:nvPr>
        </p:nvSpPr>
        <p:spPr/>
        <p:txBody>
          <a:bodyPr/>
          <a:lstStyle/>
          <a:p>
            <a:fld id="{D215C4F4-54AA-4479-AACF-898D441FE3FD}" type="slidenum">
              <a:rPr lang="en-GB" smtClean="0"/>
              <a:t>‹#›</a:t>
            </a:fld>
            <a:endParaRPr lang="en-GB"/>
          </a:p>
        </p:txBody>
      </p:sp>
    </p:spTree>
    <p:extLst>
      <p:ext uri="{BB962C8B-B14F-4D97-AF65-F5344CB8AC3E}">
        <p14:creationId xmlns:p14="http://schemas.microsoft.com/office/powerpoint/2010/main" val="2642985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5FBC0-4A87-FFA0-0C3F-D32D39B26AB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4EE721-37ED-098F-6357-BFEFB92D70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F514BC-EDB3-A1CE-F91B-2AF314229CAC}"/>
              </a:ext>
            </a:extLst>
          </p:cNvPr>
          <p:cNvSpPr>
            <a:spLocks noGrp="1"/>
          </p:cNvSpPr>
          <p:nvPr>
            <p:ph type="dt" sz="half" idx="10"/>
          </p:nvPr>
        </p:nvSpPr>
        <p:spPr/>
        <p:txBody>
          <a:bodyPr/>
          <a:lstStyle/>
          <a:p>
            <a:fld id="{7B259193-BABB-43DC-9C5F-0A6DD07689CF}" type="datetimeFigureOut">
              <a:rPr lang="en-GB" smtClean="0"/>
              <a:t>07/11/2023</a:t>
            </a:fld>
            <a:endParaRPr lang="en-GB"/>
          </a:p>
        </p:txBody>
      </p:sp>
      <p:sp>
        <p:nvSpPr>
          <p:cNvPr id="5" name="Footer Placeholder 4">
            <a:extLst>
              <a:ext uri="{FF2B5EF4-FFF2-40B4-BE49-F238E27FC236}">
                <a16:creationId xmlns:a16="http://schemas.microsoft.com/office/drawing/2014/main" id="{0B4A85F3-634E-73AA-76BE-ACE02C7DD2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9540A5-F860-5184-DDF6-8281670E5A26}"/>
              </a:ext>
            </a:extLst>
          </p:cNvPr>
          <p:cNvSpPr>
            <a:spLocks noGrp="1"/>
          </p:cNvSpPr>
          <p:nvPr>
            <p:ph type="sldNum" sz="quarter" idx="12"/>
          </p:nvPr>
        </p:nvSpPr>
        <p:spPr/>
        <p:txBody>
          <a:bodyPr/>
          <a:lstStyle/>
          <a:p>
            <a:fld id="{D215C4F4-54AA-4479-AACF-898D441FE3FD}" type="slidenum">
              <a:rPr lang="en-GB" smtClean="0"/>
              <a:t>‹#›</a:t>
            </a:fld>
            <a:endParaRPr lang="en-GB"/>
          </a:p>
        </p:txBody>
      </p:sp>
    </p:spTree>
    <p:extLst>
      <p:ext uri="{BB962C8B-B14F-4D97-AF65-F5344CB8AC3E}">
        <p14:creationId xmlns:p14="http://schemas.microsoft.com/office/powerpoint/2010/main" val="869726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6E0A09-AE14-79DD-A28D-906A016CC8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22D30C-2116-FCE8-8127-89D035C3CE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7FD0EB-07E3-FCCD-89F3-88548DBE5216}"/>
              </a:ext>
            </a:extLst>
          </p:cNvPr>
          <p:cNvSpPr>
            <a:spLocks noGrp="1"/>
          </p:cNvSpPr>
          <p:nvPr>
            <p:ph type="dt" sz="half" idx="10"/>
          </p:nvPr>
        </p:nvSpPr>
        <p:spPr/>
        <p:txBody>
          <a:bodyPr/>
          <a:lstStyle/>
          <a:p>
            <a:fld id="{7B259193-BABB-43DC-9C5F-0A6DD07689CF}" type="datetimeFigureOut">
              <a:rPr lang="en-GB" smtClean="0"/>
              <a:t>07/11/2023</a:t>
            </a:fld>
            <a:endParaRPr lang="en-GB"/>
          </a:p>
        </p:txBody>
      </p:sp>
      <p:sp>
        <p:nvSpPr>
          <p:cNvPr id="5" name="Footer Placeholder 4">
            <a:extLst>
              <a:ext uri="{FF2B5EF4-FFF2-40B4-BE49-F238E27FC236}">
                <a16:creationId xmlns:a16="http://schemas.microsoft.com/office/drawing/2014/main" id="{10732BF2-221D-79AD-9350-7B30C14855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F2BB60-E170-93AF-2A9B-B913504D58BF}"/>
              </a:ext>
            </a:extLst>
          </p:cNvPr>
          <p:cNvSpPr>
            <a:spLocks noGrp="1"/>
          </p:cNvSpPr>
          <p:nvPr>
            <p:ph type="sldNum" sz="quarter" idx="12"/>
          </p:nvPr>
        </p:nvSpPr>
        <p:spPr/>
        <p:txBody>
          <a:bodyPr/>
          <a:lstStyle/>
          <a:p>
            <a:fld id="{D215C4F4-54AA-4479-AACF-898D441FE3FD}" type="slidenum">
              <a:rPr lang="en-GB" smtClean="0"/>
              <a:t>‹#›</a:t>
            </a:fld>
            <a:endParaRPr lang="en-GB"/>
          </a:p>
        </p:txBody>
      </p:sp>
    </p:spTree>
    <p:extLst>
      <p:ext uri="{BB962C8B-B14F-4D97-AF65-F5344CB8AC3E}">
        <p14:creationId xmlns:p14="http://schemas.microsoft.com/office/powerpoint/2010/main" val="2634635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9C4F9-C354-85C6-CA75-37ACB98064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3E65BB-5305-0544-C558-3725EE35CB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9AC5FC-BB58-45DD-A56A-7F3732D3C6F3}"/>
              </a:ext>
            </a:extLst>
          </p:cNvPr>
          <p:cNvSpPr>
            <a:spLocks noGrp="1"/>
          </p:cNvSpPr>
          <p:nvPr>
            <p:ph type="dt" sz="half" idx="10"/>
          </p:nvPr>
        </p:nvSpPr>
        <p:spPr/>
        <p:txBody>
          <a:bodyPr/>
          <a:lstStyle/>
          <a:p>
            <a:fld id="{7B259193-BABB-43DC-9C5F-0A6DD07689CF}" type="datetimeFigureOut">
              <a:rPr lang="en-GB" smtClean="0"/>
              <a:t>07/11/2023</a:t>
            </a:fld>
            <a:endParaRPr lang="en-GB"/>
          </a:p>
        </p:txBody>
      </p:sp>
      <p:sp>
        <p:nvSpPr>
          <p:cNvPr id="5" name="Footer Placeholder 4">
            <a:extLst>
              <a:ext uri="{FF2B5EF4-FFF2-40B4-BE49-F238E27FC236}">
                <a16:creationId xmlns:a16="http://schemas.microsoft.com/office/drawing/2014/main" id="{6CACFD25-5EFC-2B29-897A-E033C3F888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D5FF3E-340E-202B-DEA8-8FFF0C0C61EA}"/>
              </a:ext>
            </a:extLst>
          </p:cNvPr>
          <p:cNvSpPr>
            <a:spLocks noGrp="1"/>
          </p:cNvSpPr>
          <p:nvPr>
            <p:ph type="sldNum" sz="quarter" idx="12"/>
          </p:nvPr>
        </p:nvSpPr>
        <p:spPr/>
        <p:txBody>
          <a:bodyPr/>
          <a:lstStyle/>
          <a:p>
            <a:fld id="{D215C4F4-54AA-4479-AACF-898D441FE3FD}" type="slidenum">
              <a:rPr lang="en-GB" smtClean="0"/>
              <a:t>‹#›</a:t>
            </a:fld>
            <a:endParaRPr lang="en-GB"/>
          </a:p>
        </p:txBody>
      </p:sp>
    </p:spTree>
    <p:extLst>
      <p:ext uri="{BB962C8B-B14F-4D97-AF65-F5344CB8AC3E}">
        <p14:creationId xmlns:p14="http://schemas.microsoft.com/office/powerpoint/2010/main" val="3789802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DFF4-64AD-4E6C-1B2C-AF8609C2E3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4CEC967-6D87-A960-BB02-9FE989C6BB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A279D5-7030-D57F-7E05-0AEF7918E3A9}"/>
              </a:ext>
            </a:extLst>
          </p:cNvPr>
          <p:cNvSpPr>
            <a:spLocks noGrp="1"/>
          </p:cNvSpPr>
          <p:nvPr>
            <p:ph type="dt" sz="half" idx="10"/>
          </p:nvPr>
        </p:nvSpPr>
        <p:spPr/>
        <p:txBody>
          <a:bodyPr/>
          <a:lstStyle/>
          <a:p>
            <a:fld id="{7B259193-BABB-43DC-9C5F-0A6DD07689CF}" type="datetimeFigureOut">
              <a:rPr lang="en-GB" smtClean="0"/>
              <a:t>07/11/2023</a:t>
            </a:fld>
            <a:endParaRPr lang="en-GB"/>
          </a:p>
        </p:txBody>
      </p:sp>
      <p:sp>
        <p:nvSpPr>
          <p:cNvPr id="5" name="Footer Placeholder 4">
            <a:extLst>
              <a:ext uri="{FF2B5EF4-FFF2-40B4-BE49-F238E27FC236}">
                <a16:creationId xmlns:a16="http://schemas.microsoft.com/office/drawing/2014/main" id="{E9599D9A-41F2-1802-6F79-A641832D8D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9A97FC-BBAE-49FB-BC60-F69EB4040880}"/>
              </a:ext>
            </a:extLst>
          </p:cNvPr>
          <p:cNvSpPr>
            <a:spLocks noGrp="1"/>
          </p:cNvSpPr>
          <p:nvPr>
            <p:ph type="sldNum" sz="quarter" idx="12"/>
          </p:nvPr>
        </p:nvSpPr>
        <p:spPr/>
        <p:txBody>
          <a:bodyPr/>
          <a:lstStyle/>
          <a:p>
            <a:fld id="{D215C4F4-54AA-4479-AACF-898D441FE3FD}" type="slidenum">
              <a:rPr lang="en-GB" smtClean="0"/>
              <a:t>‹#›</a:t>
            </a:fld>
            <a:endParaRPr lang="en-GB"/>
          </a:p>
        </p:txBody>
      </p:sp>
    </p:spTree>
    <p:extLst>
      <p:ext uri="{BB962C8B-B14F-4D97-AF65-F5344CB8AC3E}">
        <p14:creationId xmlns:p14="http://schemas.microsoft.com/office/powerpoint/2010/main" val="805700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F091B-9D6C-1820-6B54-916E82BB37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9D8647-8BF6-CDCF-B53A-65377DAF9D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12742B-36FB-7070-9F10-9EF0704EBB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F41012-1286-2CAC-B111-50D6D293B515}"/>
              </a:ext>
            </a:extLst>
          </p:cNvPr>
          <p:cNvSpPr>
            <a:spLocks noGrp="1"/>
          </p:cNvSpPr>
          <p:nvPr>
            <p:ph type="dt" sz="half" idx="10"/>
          </p:nvPr>
        </p:nvSpPr>
        <p:spPr/>
        <p:txBody>
          <a:bodyPr/>
          <a:lstStyle/>
          <a:p>
            <a:fld id="{7B259193-BABB-43DC-9C5F-0A6DD07689CF}" type="datetimeFigureOut">
              <a:rPr lang="en-GB" smtClean="0"/>
              <a:t>07/11/2023</a:t>
            </a:fld>
            <a:endParaRPr lang="en-GB"/>
          </a:p>
        </p:txBody>
      </p:sp>
      <p:sp>
        <p:nvSpPr>
          <p:cNvPr id="6" name="Footer Placeholder 5">
            <a:extLst>
              <a:ext uri="{FF2B5EF4-FFF2-40B4-BE49-F238E27FC236}">
                <a16:creationId xmlns:a16="http://schemas.microsoft.com/office/drawing/2014/main" id="{E3C513AA-5FAA-9E8A-ABC3-359E6799BA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43CCA8-807E-49D9-C05D-36D58B1F9D77}"/>
              </a:ext>
            </a:extLst>
          </p:cNvPr>
          <p:cNvSpPr>
            <a:spLocks noGrp="1"/>
          </p:cNvSpPr>
          <p:nvPr>
            <p:ph type="sldNum" sz="quarter" idx="12"/>
          </p:nvPr>
        </p:nvSpPr>
        <p:spPr/>
        <p:txBody>
          <a:bodyPr/>
          <a:lstStyle/>
          <a:p>
            <a:fld id="{D215C4F4-54AA-4479-AACF-898D441FE3FD}" type="slidenum">
              <a:rPr lang="en-GB" smtClean="0"/>
              <a:t>‹#›</a:t>
            </a:fld>
            <a:endParaRPr lang="en-GB"/>
          </a:p>
        </p:txBody>
      </p:sp>
    </p:spTree>
    <p:extLst>
      <p:ext uri="{BB962C8B-B14F-4D97-AF65-F5344CB8AC3E}">
        <p14:creationId xmlns:p14="http://schemas.microsoft.com/office/powerpoint/2010/main" val="3818510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743C4-7344-55D9-2F39-83AFB6A6C44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F6F9B3-C320-9A2B-7656-8EDEBC6A7B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A244DE-2DD2-DBB8-0089-4F809C2751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6FABB3-43EE-9D16-678A-756B10B5CD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A45FEC-500B-AEE4-C92E-6582033B8C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261A31D-5CD1-5BF5-E30C-919D054A042E}"/>
              </a:ext>
            </a:extLst>
          </p:cNvPr>
          <p:cNvSpPr>
            <a:spLocks noGrp="1"/>
          </p:cNvSpPr>
          <p:nvPr>
            <p:ph type="dt" sz="half" idx="10"/>
          </p:nvPr>
        </p:nvSpPr>
        <p:spPr/>
        <p:txBody>
          <a:bodyPr/>
          <a:lstStyle/>
          <a:p>
            <a:fld id="{7B259193-BABB-43DC-9C5F-0A6DD07689CF}" type="datetimeFigureOut">
              <a:rPr lang="en-GB" smtClean="0"/>
              <a:t>07/11/2023</a:t>
            </a:fld>
            <a:endParaRPr lang="en-GB"/>
          </a:p>
        </p:txBody>
      </p:sp>
      <p:sp>
        <p:nvSpPr>
          <p:cNvPr id="8" name="Footer Placeholder 7">
            <a:extLst>
              <a:ext uri="{FF2B5EF4-FFF2-40B4-BE49-F238E27FC236}">
                <a16:creationId xmlns:a16="http://schemas.microsoft.com/office/drawing/2014/main" id="{8E2511EA-E21B-4A76-782A-6356FF2FB0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5AEBFB7-A537-DA1C-D203-D908F9D8AD77}"/>
              </a:ext>
            </a:extLst>
          </p:cNvPr>
          <p:cNvSpPr>
            <a:spLocks noGrp="1"/>
          </p:cNvSpPr>
          <p:nvPr>
            <p:ph type="sldNum" sz="quarter" idx="12"/>
          </p:nvPr>
        </p:nvSpPr>
        <p:spPr/>
        <p:txBody>
          <a:bodyPr/>
          <a:lstStyle/>
          <a:p>
            <a:fld id="{D215C4F4-54AA-4479-AACF-898D441FE3FD}" type="slidenum">
              <a:rPr lang="en-GB" smtClean="0"/>
              <a:t>‹#›</a:t>
            </a:fld>
            <a:endParaRPr lang="en-GB"/>
          </a:p>
        </p:txBody>
      </p:sp>
    </p:spTree>
    <p:extLst>
      <p:ext uri="{BB962C8B-B14F-4D97-AF65-F5344CB8AC3E}">
        <p14:creationId xmlns:p14="http://schemas.microsoft.com/office/powerpoint/2010/main" val="3733570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1645-0D04-7539-F62D-54B23E7471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DF3469-1361-01AE-E982-D220F5CD2F6A}"/>
              </a:ext>
            </a:extLst>
          </p:cNvPr>
          <p:cNvSpPr>
            <a:spLocks noGrp="1"/>
          </p:cNvSpPr>
          <p:nvPr>
            <p:ph type="dt" sz="half" idx="10"/>
          </p:nvPr>
        </p:nvSpPr>
        <p:spPr/>
        <p:txBody>
          <a:bodyPr/>
          <a:lstStyle/>
          <a:p>
            <a:fld id="{7B259193-BABB-43DC-9C5F-0A6DD07689CF}" type="datetimeFigureOut">
              <a:rPr lang="en-GB" smtClean="0"/>
              <a:t>07/11/2023</a:t>
            </a:fld>
            <a:endParaRPr lang="en-GB"/>
          </a:p>
        </p:txBody>
      </p:sp>
      <p:sp>
        <p:nvSpPr>
          <p:cNvPr id="4" name="Footer Placeholder 3">
            <a:extLst>
              <a:ext uri="{FF2B5EF4-FFF2-40B4-BE49-F238E27FC236}">
                <a16:creationId xmlns:a16="http://schemas.microsoft.com/office/drawing/2014/main" id="{5AB3C2D8-C4CC-C675-9CAA-6860670E06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E63F4F8-814C-5C4C-C1F5-F6D90085FDDC}"/>
              </a:ext>
            </a:extLst>
          </p:cNvPr>
          <p:cNvSpPr>
            <a:spLocks noGrp="1"/>
          </p:cNvSpPr>
          <p:nvPr>
            <p:ph type="sldNum" sz="quarter" idx="12"/>
          </p:nvPr>
        </p:nvSpPr>
        <p:spPr/>
        <p:txBody>
          <a:bodyPr/>
          <a:lstStyle/>
          <a:p>
            <a:fld id="{D215C4F4-54AA-4479-AACF-898D441FE3FD}" type="slidenum">
              <a:rPr lang="en-GB" smtClean="0"/>
              <a:t>‹#›</a:t>
            </a:fld>
            <a:endParaRPr lang="en-GB"/>
          </a:p>
        </p:txBody>
      </p:sp>
    </p:spTree>
    <p:extLst>
      <p:ext uri="{BB962C8B-B14F-4D97-AF65-F5344CB8AC3E}">
        <p14:creationId xmlns:p14="http://schemas.microsoft.com/office/powerpoint/2010/main" val="4026760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D45998-AB4D-C294-BFEB-98D506219C2E}"/>
              </a:ext>
            </a:extLst>
          </p:cNvPr>
          <p:cNvSpPr>
            <a:spLocks noGrp="1"/>
          </p:cNvSpPr>
          <p:nvPr>
            <p:ph type="dt" sz="half" idx="10"/>
          </p:nvPr>
        </p:nvSpPr>
        <p:spPr/>
        <p:txBody>
          <a:bodyPr/>
          <a:lstStyle/>
          <a:p>
            <a:fld id="{7B259193-BABB-43DC-9C5F-0A6DD07689CF}" type="datetimeFigureOut">
              <a:rPr lang="en-GB" smtClean="0"/>
              <a:t>07/11/2023</a:t>
            </a:fld>
            <a:endParaRPr lang="en-GB"/>
          </a:p>
        </p:txBody>
      </p:sp>
      <p:sp>
        <p:nvSpPr>
          <p:cNvPr id="3" name="Footer Placeholder 2">
            <a:extLst>
              <a:ext uri="{FF2B5EF4-FFF2-40B4-BE49-F238E27FC236}">
                <a16:creationId xmlns:a16="http://schemas.microsoft.com/office/drawing/2014/main" id="{740C7D84-EDA8-1E84-53C1-4FDFBD0412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C596298-1966-9330-820C-7E6572BA1F3A}"/>
              </a:ext>
            </a:extLst>
          </p:cNvPr>
          <p:cNvSpPr>
            <a:spLocks noGrp="1"/>
          </p:cNvSpPr>
          <p:nvPr>
            <p:ph type="sldNum" sz="quarter" idx="12"/>
          </p:nvPr>
        </p:nvSpPr>
        <p:spPr/>
        <p:txBody>
          <a:bodyPr/>
          <a:lstStyle/>
          <a:p>
            <a:fld id="{D215C4F4-54AA-4479-AACF-898D441FE3FD}" type="slidenum">
              <a:rPr lang="en-GB" smtClean="0"/>
              <a:t>‹#›</a:t>
            </a:fld>
            <a:endParaRPr lang="en-GB"/>
          </a:p>
        </p:txBody>
      </p:sp>
    </p:spTree>
    <p:extLst>
      <p:ext uri="{BB962C8B-B14F-4D97-AF65-F5344CB8AC3E}">
        <p14:creationId xmlns:p14="http://schemas.microsoft.com/office/powerpoint/2010/main" val="3905363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2ED3E-B615-D7B1-D5C1-E9DDA95AA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122DA5E-EFC6-8E07-A5AB-DEB6FD3F7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44D0F45-265A-1643-301F-BAD2BC83F7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E6B08E-1E47-0EFD-DF5C-75FCFAEF0D8E}"/>
              </a:ext>
            </a:extLst>
          </p:cNvPr>
          <p:cNvSpPr>
            <a:spLocks noGrp="1"/>
          </p:cNvSpPr>
          <p:nvPr>
            <p:ph type="dt" sz="half" idx="10"/>
          </p:nvPr>
        </p:nvSpPr>
        <p:spPr/>
        <p:txBody>
          <a:bodyPr/>
          <a:lstStyle/>
          <a:p>
            <a:fld id="{7B259193-BABB-43DC-9C5F-0A6DD07689CF}" type="datetimeFigureOut">
              <a:rPr lang="en-GB" smtClean="0"/>
              <a:t>07/11/2023</a:t>
            </a:fld>
            <a:endParaRPr lang="en-GB"/>
          </a:p>
        </p:txBody>
      </p:sp>
      <p:sp>
        <p:nvSpPr>
          <p:cNvPr id="6" name="Footer Placeholder 5">
            <a:extLst>
              <a:ext uri="{FF2B5EF4-FFF2-40B4-BE49-F238E27FC236}">
                <a16:creationId xmlns:a16="http://schemas.microsoft.com/office/drawing/2014/main" id="{24E2DD45-C153-354A-2F2E-004D07790B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CA982E-2105-CD98-4117-89EFE3BCB379}"/>
              </a:ext>
            </a:extLst>
          </p:cNvPr>
          <p:cNvSpPr>
            <a:spLocks noGrp="1"/>
          </p:cNvSpPr>
          <p:nvPr>
            <p:ph type="sldNum" sz="quarter" idx="12"/>
          </p:nvPr>
        </p:nvSpPr>
        <p:spPr/>
        <p:txBody>
          <a:bodyPr/>
          <a:lstStyle/>
          <a:p>
            <a:fld id="{D215C4F4-54AA-4479-AACF-898D441FE3FD}" type="slidenum">
              <a:rPr lang="en-GB" smtClean="0"/>
              <a:t>‹#›</a:t>
            </a:fld>
            <a:endParaRPr lang="en-GB"/>
          </a:p>
        </p:txBody>
      </p:sp>
    </p:spTree>
    <p:extLst>
      <p:ext uri="{BB962C8B-B14F-4D97-AF65-F5344CB8AC3E}">
        <p14:creationId xmlns:p14="http://schemas.microsoft.com/office/powerpoint/2010/main" val="3737366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2A670-6B11-B9BC-0B2B-43C201AA0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14CA75E-5A64-6DB4-7A76-E865258645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C7C7C1D-7A44-8B8A-BB41-610F12C527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024310-FB33-A864-69CD-5B1EA1E2AE93}"/>
              </a:ext>
            </a:extLst>
          </p:cNvPr>
          <p:cNvSpPr>
            <a:spLocks noGrp="1"/>
          </p:cNvSpPr>
          <p:nvPr>
            <p:ph type="dt" sz="half" idx="10"/>
          </p:nvPr>
        </p:nvSpPr>
        <p:spPr/>
        <p:txBody>
          <a:bodyPr/>
          <a:lstStyle/>
          <a:p>
            <a:fld id="{7B259193-BABB-43DC-9C5F-0A6DD07689CF}" type="datetimeFigureOut">
              <a:rPr lang="en-GB" smtClean="0"/>
              <a:t>07/11/2023</a:t>
            </a:fld>
            <a:endParaRPr lang="en-GB"/>
          </a:p>
        </p:txBody>
      </p:sp>
      <p:sp>
        <p:nvSpPr>
          <p:cNvPr id="6" name="Footer Placeholder 5">
            <a:extLst>
              <a:ext uri="{FF2B5EF4-FFF2-40B4-BE49-F238E27FC236}">
                <a16:creationId xmlns:a16="http://schemas.microsoft.com/office/drawing/2014/main" id="{D610D38C-B945-6E78-6A07-4FBD4B9939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5FBFBF-8584-1E71-E1E8-0C46C408AADB}"/>
              </a:ext>
            </a:extLst>
          </p:cNvPr>
          <p:cNvSpPr>
            <a:spLocks noGrp="1"/>
          </p:cNvSpPr>
          <p:nvPr>
            <p:ph type="sldNum" sz="quarter" idx="12"/>
          </p:nvPr>
        </p:nvSpPr>
        <p:spPr/>
        <p:txBody>
          <a:bodyPr/>
          <a:lstStyle/>
          <a:p>
            <a:fld id="{D215C4F4-54AA-4479-AACF-898D441FE3FD}" type="slidenum">
              <a:rPr lang="en-GB" smtClean="0"/>
              <a:t>‹#›</a:t>
            </a:fld>
            <a:endParaRPr lang="en-GB"/>
          </a:p>
        </p:txBody>
      </p:sp>
    </p:spTree>
    <p:extLst>
      <p:ext uri="{BB962C8B-B14F-4D97-AF65-F5344CB8AC3E}">
        <p14:creationId xmlns:p14="http://schemas.microsoft.com/office/powerpoint/2010/main" val="3488579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052931-F2E8-F228-EA3A-49159066C7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D904C0-DC57-4E25-7B5E-B8993DB85B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4BE6AA-CF4C-4439-3672-98964CA81A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59193-BABB-43DC-9C5F-0A6DD07689CF}" type="datetimeFigureOut">
              <a:rPr lang="en-GB" smtClean="0"/>
              <a:t>07/11/2023</a:t>
            </a:fld>
            <a:endParaRPr lang="en-GB"/>
          </a:p>
        </p:txBody>
      </p:sp>
      <p:sp>
        <p:nvSpPr>
          <p:cNvPr id="5" name="Footer Placeholder 4">
            <a:extLst>
              <a:ext uri="{FF2B5EF4-FFF2-40B4-BE49-F238E27FC236}">
                <a16:creationId xmlns:a16="http://schemas.microsoft.com/office/drawing/2014/main" id="{C61CC5BB-BBAF-4B08-A9FD-BEDC86BDCA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357E338-B0AE-0372-4931-FEFECD0D91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5C4F4-54AA-4479-AACF-898D441FE3FD}" type="slidenum">
              <a:rPr lang="en-GB" smtClean="0"/>
              <a:t>‹#›</a:t>
            </a:fld>
            <a:endParaRPr lang="en-GB"/>
          </a:p>
        </p:txBody>
      </p:sp>
    </p:spTree>
    <p:extLst>
      <p:ext uri="{BB962C8B-B14F-4D97-AF65-F5344CB8AC3E}">
        <p14:creationId xmlns:p14="http://schemas.microsoft.com/office/powerpoint/2010/main" val="3072301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88E83-3AEA-6DF1-533C-CEC3DFCE477D}"/>
              </a:ext>
            </a:extLst>
          </p:cNvPr>
          <p:cNvSpPr>
            <a:spLocks noGrp="1"/>
          </p:cNvSpPr>
          <p:nvPr>
            <p:ph type="ctrTitle"/>
          </p:nvPr>
        </p:nvSpPr>
        <p:spPr/>
        <p:txBody>
          <a:bodyPr/>
          <a:lstStyle/>
          <a:p>
            <a:r>
              <a:rPr lang="en-GB" dirty="0"/>
              <a:t>European Emigration to the USA: Resources PowerPoint</a:t>
            </a:r>
          </a:p>
        </p:txBody>
      </p:sp>
      <p:sp>
        <p:nvSpPr>
          <p:cNvPr id="3" name="Subtitle 2">
            <a:extLst>
              <a:ext uri="{FF2B5EF4-FFF2-40B4-BE49-F238E27FC236}">
                <a16:creationId xmlns:a16="http://schemas.microsoft.com/office/drawing/2014/main" id="{33698673-E6C6-8C4B-0085-C46296614357}"/>
              </a:ext>
            </a:extLst>
          </p:cNvPr>
          <p:cNvSpPr>
            <a:spLocks noGrp="1"/>
          </p:cNvSpPr>
          <p:nvPr>
            <p:ph type="subTitle" idx="1"/>
          </p:nvPr>
        </p:nvSpPr>
        <p:spPr/>
        <p:txBody>
          <a:bodyPr/>
          <a:lstStyle/>
          <a:p>
            <a:pPr algn="l"/>
            <a:r>
              <a:rPr lang="en-GB" dirty="0"/>
              <a:t>Here are the additional resources to use with each section of the narrative, as specified in the Teacher Guide. </a:t>
            </a:r>
          </a:p>
        </p:txBody>
      </p:sp>
    </p:spTree>
    <p:extLst>
      <p:ext uri="{BB962C8B-B14F-4D97-AF65-F5344CB8AC3E}">
        <p14:creationId xmlns:p14="http://schemas.microsoft.com/office/powerpoint/2010/main" val="4049765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of the united states&#10;&#10;Description automatically generated">
            <a:extLst>
              <a:ext uri="{FF2B5EF4-FFF2-40B4-BE49-F238E27FC236}">
                <a16:creationId xmlns:a16="http://schemas.microsoft.com/office/drawing/2014/main" id="{E657A861-BD74-98F2-502A-045C70019625}"/>
              </a:ext>
            </a:extLst>
          </p:cNvPr>
          <p:cNvPicPr>
            <a:picLocks noChangeAspect="1"/>
          </p:cNvPicPr>
          <p:nvPr/>
        </p:nvPicPr>
        <p:blipFill rotWithShape="1">
          <a:blip r:embed="rId2"/>
          <a:srcRect t="-115" r="-137" b="19630"/>
          <a:stretch/>
        </p:blipFill>
        <p:spPr>
          <a:xfrm>
            <a:off x="668594" y="409411"/>
            <a:ext cx="10831217" cy="6440292"/>
          </a:xfrm>
          <a:prstGeom prst="rect">
            <a:avLst/>
          </a:prstGeom>
        </p:spPr>
      </p:pic>
      <p:sp>
        <p:nvSpPr>
          <p:cNvPr id="4" name="Title 1">
            <a:extLst>
              <a:ext uri="{FF2B5EF4-FFF2-40B4-BE49-F238E27FC236}">
                <a16:creationId xmlns:a16="http://schemas.microsoft.com/office/drawing/2014/main" id="{544F4C9E-B627-BE22-CFCC-254161E96E57}"/>
              </a:ext>
            </a:extLst>
          </p:cNvPr>
          <p:cNvSpPr txBox="1">
            <a:spLocks/>
          </p:cNvSpPr>
          <p:nvPr/>
        </p:nvSpPr>
        <p:spPr>
          <a:xfrm>
            <a:off x="123826" y="57945"/>
            <a:ext cx="10515600" cy="3421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200" dirty="0"/>
              <a:t>Resource for the New Americans – map from 1876</a:t>
            </a:r>
          </a:p>
        </p:txBody>
      </p:sp>
    </p:spTree>
    <p:extLst>
      <p:ext uri="{BB962C8B-B14F-4D97-AF65-F5344CB8AC3E}">
        <p14:creationId xmlns:p14="http://schemas.microsoft.com/office/powerpoint/2010/main" val="1900661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of the united states&#10;&#10;Description automatically generated">
            <a:extLst>
              <a:ext uri="{FF2B5EF4-FFF2-40B4-BE49-F238E27FC236}">
                <a16:creationId xmlns:a16="http://schemas.microsoft.com/office/drawing/2014/main" id="{8EDD4AD2-CEED-A1B0-FA76-1A4D746ED1DD}"/>
              </a:ext>
            </a:extLst>
          </p:cNvPr>
          <p:cNvPicPr>
            <a:picLocks noChangeAspect="1"/>
          </p:cNvPicPr>
          <p:nvPr/>
        </p:nvPicPr>
        <p:blipFill>
          <a:blip r:embed="rId2"/>
          <a:stretch>
            <a:fillRect/>
          </a:stretch>
        </p:blipFill>
        <p:spPr>
          <a:xfrm>
            <a:off x="1184787" y="397518"/>
            <a:ext cx="9711812" cy="6431673"/>
          </a:xfrm>
          <a:prstGeom prst="rect">
            <a:avLst/>
          </a:prstGeom>
        </p:spPr>
      </p:pic>
      <p:sp>
        <p:nvSpPr>
          <p:cNvPr id="4" name="Title 1">
            <a:extLst>
              <a:ext uri="{FF2B5EF4-FFF2-40B4-BE49-F238E27FC236}">
                <a16:creationId xmlns:a16="http://schemas.microsoft.com/office/drawing/2014/main" id="{EAC44C8E-338C-F61D-CEBE-00F4DEB1791B}"/>
              </a:ext>
            </a:extLst>
          </p:cNvPr>
          <p:cNvSpPr txBox="1">
            <a:spLocks/>
          </p:cNvSpPr>
          <p:nvPr/>
        </p:nvSpPr>
        <p:spPr>
          <a:xfrm>
            <a:off x="123826" y="57945"/>
            <a:ext cx="10515600" cy="3421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200" dirty="0"/>
              <a:t>Resource for the New Americans – outline map of USA in 1913</a:t>
            </a:r>
          </a:p>
        </p:txBody>
      </p:sp>
    </p:spTree>
    <p:extLst>
      <p:ext uri="{BB962C8B-B14F-4D97-AF65-F5344CB8AC3E}">
        <p14:creationId xmlns:p14="http://schemas.microsoft.com/office/powerpoint/2010/main" val="125730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8B88-9C0D-CFD5-872B-5E365EC1EFE6}"/>
              </a:ext>
            </a:extLst>
          </p:cNvPr>
          <p:cNvSpPr>
            <a:spLocks noGrp="1"/>
          </p:cNvSpPr>
          <p:nvPr>
            <p:ph type="title"/>
          </p:nvPr>
        </p:nvSpPr>
        <p:spPr>
          <a:xfrm>
            <a:off x="102394" y="136526"/>
            <a:ext cx="10515600" cy="342106"/>
          </a:xfrm>
        </p:spPr>
        <p:txBody>
          <a:bodyPr>
            <a:normAutofit/>
          </a:bodyPr>
          <a:lstStyle/>
          <a:p>
            <a:r>
              <a:rPr lang="en-GB" sz="1200" dirty="0"/>
              <a:t>Resource for Introduction: Pie Chart 1850</a:t>
            </a:r>
          </a:p>
        </p:txBody>
      </p:sp>
      <p:pic>
        <p:nvPicPr>
          <p:cNvPr id="4" name="Picture 3">
            <a:extLst>
              <a:ext uri="{FF2B5EF4-FFF2-40B4-BE49-F238E27FC236}">
                <a16:creationId xmlns:a16="http://schemas.microsoft.com/office/drawing/2014/main" id="{376EEAA5-1E97-F958-D7C2-606BF8F6CB3C}"/>
              </a:ext>
            </a:extLst>
          </p:cNvPr>
          <p:cNvPicPr>
            <a:picLocks noChangeAspect="1"/>
          </p:cNvPicPr>
          <p:nvPr/>
        </p:nvPicPr>
        <p:blipFill>
          <a:blip r:embed="rId2"/>
          <a:stretch>
            <a:fillRect/>
          </a:stretch>
        </p:blipFill>
        <p:spPr>
          <a:xfrm>
            <a:off x="4164749" y="0"/>
            <a:ext cx="7071867" cy="6858000"/>
          </a:xfrm>
          <a:prstGeom prst="rect">
            <a:avLst/>
          </a:prstGeom>
        </p:spPr>
      </p:pic>
    </p:spTree>
    <p:extLst>
      <p:ext uri="{BB962C8B-B14F-4D97-AF65-F5344CB8AC3E}">
        <p14:creationId xmlns:p14="http://schemas.microsoft.com/office/powerpoint/2010/main" val="326553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212F08F-B74F-CED4-2E61-C62ECE65363F}"/>
              </a:ext>
            </a:extLst>
          </p:cNvPr>
          <p:cNvSpPr txBox="1">
            <a:spLocks/>
          </p:cNvSpPr>
          <p:nvPr/>
        </p:nvSpPr>
        <p:spPr>
          <a:xfrm>
            <a:off x="102394" y="136526"/>
            <a:ext cx="10515600" cy="3421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200" dirty="0"/>
              <a:t>Resource for Reasons for Emigration: Push and Pull Factor Images – these need to be cut up so that students can sort them into two columns. Slide One </a:t>
            </a:r>
          </a:p>
        </p:txBody>
      </p:sp>
      <p:pic>
        <p:nvPicPr>
          <p:cNvPr id="1026" name="Picture 2">
            <a:extLst>
              <a:ext uri="{FF2B5EF4-FFF2-40B4-BE49-F238E27FC236}">
                <a16:creationId xmlns:a16="http://schemas.microsoft.com/office/drawing/2014/main" id="{8D13253E-9968-64D0-0823-1AC41D0180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272" y="478632"/>
            <a:ext cx="2431257"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B48397C-DAC8-B9D7-02C8-1FD009C9837A}"/>
              </a:ext>
            </a:extLst>
          </p:cNvPr>
          <p:cNvSpPr txBox="1"/>
          <p:nvPr/>
        </p:nvSpPr>
        <p:spPr>
          <a:xfrm>
            <a:off x="0" y="3829051"/>
            <a:ext cx="5112544" cy="3108543"/>
          </a:xfrm>
          <a:prstGeom prst="rect">
            <a:avLst/>
          </a:prstGeom>
          <a:noFill/>
        </p:spPr>
        <p:txBody>
          <a:bodyPr wrap="square" rtlCol="0">
            <a:spAutoFit/>
          </a:bodyPr>
          <a:lstStyle/>
          <a:p>
            <a:r>
              <a:rPr lang="en-GB" sz="1400" dirty="0"/>
              <a:t>The discovery of gold in California in 1848 and again in the </a:t>
            </a:r>
            <a:r>
              <a:rPr lang="en-GB" sz="1400" dirty="0" err="1"/>
              <a:t>Klondyke</a:t>
            </a:r>
            <a:r>
              <a:rPr lang="en-GB" sz="1400" dirty="0"/>
              <a:t> river in the Yukon territory in 1896 brought hundreds of thousands of prospectors seeking their fortune. Many of them were immigrants from Europe.  </a:t>
            </a:r>
          </a:p>
          <a:p>
            <a:r>
              <a:rPr lang="en-GB" sz="1400" dirty="0"/>
              <a:t>Native Americans had died in their millions of European-introduced diseases and were forced from their territories. This meant that there was also abundant land and resources for European people to take. The picture shows Andrew Carnegie. He was born in Scotland and emigrated to the United States in 1848. He became one of the richest individuals in America with his Carnegie Steel Company, which he sold in 1901 to John Pierpont Morgan for USD 480 million (some USD 14 billion in present-day value).</a:t>
            </a:r>
          </a:p>
          <a:p>
            <a:endParaRPr lang="en-GB" sz="800" dirty="0"/>
          </a:p>
          <a:p>
            <a:r>
              <a:rPr lang="en-GB" sz="1400" dirty="0"/>
              <a:t>(</a:t>
            </a:r>
            <a:r>
              <a:rPr lang="en-GB" sz="1400" dirty="0" err="1"/>
              <a:t>Agence</a:t>
            </a:r>
            <a:r>
              <a:rPr lang="en-GB" sz="1400" dirty="0"/>
              <a:t> </a:t>
            </a:r>
            <a:r>
              <a:rPr lang="en-GB" sz="1400" dirty="0" err="1"/>
              <a:t>Meurisse</a:t>
            </a:r>
            <a:r>
              <a:rPr lang="en-GB" sz="1400" dirty="0"/>
              <a:t>, 1913, Gallica </a:t>
            </a:r>
            <a:r>
              <a:rPr lang="en-GB" sz="1400" dirty="0" err="1"/>
              <a:t>BnF</a:t>
            </a:r>
            <a:r>
              <a:rPr lang="en-GB" sz="1400" dirty="0"/>
              <a:t> via </a:t>
            </a:r>
            <a:r>
              <a:rPr lang="en-GB" sz="1400" dirty="0" err="1"/>
              <a:t>Europeana</a:t>
            </a:r>
            <a:r>
              <a:rPr lang="en-GB" sz="1400" dirty="0"/>
              <a:t>)</a:t>
            </a:r>
          </a:p>
        </p:txBody>
      </p:sp>
      <p:sp>
        <p:nvSpPr>
          <p:cNvPr id="5" name="TextBox 4">
            <a:extLst>
              <a:ext uri="{FF2B5EF4-FFF2-40B4-BE49-F238E27FC236}">
                <a16:creationId xmlns:a16="http://schemas.microsoft.com/office/drawing/2014/main" id="{2806A67E-E17A-C0D2-8DA0-08AFF4048D1D}"/>
              </a:ext>
            </a:extLst>
          </p:cNvPr>
          <p:cNvSpPr txBox="1"/>
          <p:nvPr/>
        </p:nvSpPr>
        <p:spPr>
          <a:xfrm>
            <a:off x="247353" y="1869966"/>
            <a:ext cx="2163961" cy="646331"/>
          </a:xfrm>
          <a:prstGeom prst="rect">
            <a:avLst/>
          </a:prstGeom>
          <a:noFill/>
        </p:spPr>
        <p:txBody>
          <a:bodyPr wrap="square" rtlCol="0">
            <a:spAutoFit/>
          </a:bodyPr>
          <a:lstStyle/>
          <a:p>
            <a:r>
              <a:rPr lang="en-GB" dirty="0"/>
              <a:t>The American Dream - getting rich</a:t>
            </a:r>
          </a:p>
        </p:txBody>
      </p:sp>
      <p:pic>
        <p:nvPicPr>
          <p:cNvPr id="1028" name="Picture 4">
            <a:extLst>
              <a:ext uri="{FF2B5EF4-FFF2-40B4-BE49-F238E27FC236}">
                <a16:creationId xmlns:a16="http://schemas.microsoft.com/office/drawing/2014/main" id="{A808852F-5D31-7384-10B2-5BD04ABA9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78632"/>
            <a:ext cx="2965527" cy="45934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FC76B41-696B-2DE2-BBDD-221C5290EDEF}"/>
              </a:ext>
            </a:extLst>
          </p:cNvPr>
          <p:cNvSpPr txBox="1"/>
          <p:nvPr/>
        </p:nvSpPr>
        <p:spPr>
          <a:xfrm>
            <a:off x="9436596" y="2193131"/>
            <a:ext cx="2163961" cy="646331"/>
          </a:xfrm>
          <a:prstGeom prst="rect">
            <a:avLst/>
          </a:prstGeom>
          <a:noFill/>
        </p:spPr>
        <p:txBody>
          <a:bodyPr wrap="square" rtlCol="0">
            <a:spAutoFit/>
          </a:bodyPr>
          <a:lstStyle/>
          <a:p>
            <a:r>
              <a:rPr lang="en-GB" dirty="0"/>
              <a:t>Crossing the Atlantic became easier</a:t>
            </a:r>
          </a:p>
        </p:txBody>
      </p:sp>
      <p:sp>
        <p:nvSpPr>
          <p:cNvPr id="8" name="TextBox 7">
            <a:extLst>
              <a:ext uri="{FF2B5EF4-FFF2-40B4-BE49-F238E27FC236}">
                <a16:creationId xmlns:a16="http://schemas.microsoft.com/office/drawing/2014/main" id="{9581325B-7F05-4352-644D-BBDF9806FC8B}"/>
              </a:ext>
            </a:extLst>
          </p:cNvPr>
          <p:cNvSpPr txBox="1"/>
          <p:nvPr/>
        </p:nvSpPr>
        <p:spPr>
          <a:xfrm>
            <a:off x="6096000" y="5209817"/>
            <a:ext cx="6107906" cy="1169551"/>
          </a:xfrm>
          <a:prstGeom prst="rect">
            <a:avLst/>
          </a:prstGeom>
          <a:noFill/>
        </p:spPr>
        <p:txBody>
          <a:bodyPr wrap="square">
            <a:spAutoFit/>
          </a:bodyPr>
          <a:lstStyle/>
          <a:p>
            <a:r>
              <a:rPr lang="en-GB" sz="1400" dirty="0"/>
              <a:t>From the 1850s onwards European emigrants increasingly voyaged to America via steamship rather than sailing ship. These were quicker and fares were cheaper. </a:t>
            </a:r>
          </a:p>
          <a:p>
            <a:r>
              <a:rPr lang="en-GB" sz="1400" dirty="0"/>
              <a:t>The White Star Line was one of the main shipping companies in the late 19th century, primarily due to its extensive transportation of migrants to North America. (1883, </a:t>
            </a:r>
            <a:r>
              <a:rPr lang="en-GB" sz="1400" dirty="0" err="1"/>
              <a:t>Wellcome</a:t>
            </a:r>
            <a:r>
              <a:rPr lang="en-GB" sz="1400" dirty="0"/>
              <a:t> Library via </a:t>
            </a:r>
            <a:r>
              <a:rPr lang="en-GB" sz="1400" dirty="0" err="1"/>
              <a:t>Europeana</a:t>
            </a:r>
            <a:r>
              <a:rPr lang="en-GB" sz="1400" dirty="0"/>
              <a:t>)</a:t>
            </a:r>
          </a:p>
        </p:txBody>
      </p:sp>
    </p:spTree>
    <p:extLst>
      <p:ext uri="{BB962C8B-B14F-4D97-AF65-F5344CB8AC3E}">
        <p14:creationId xmlns:p14="http://schemas.microsoft.com/office/powerpoint/2010/main" val="399560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2D5A11-B4C8-F427-5EEA-40816F7EDB37}"/>
              </a:ext>
            </a:extLst>
          </p:cNvPr>
          <p:cNvSpPr txBox="1">
            <a:spLocks/>
          </p:cNvSpPr>
          <p:nvPr/>
        </p:nvSpPr>
        <p:spPr>
          <a:xfrm>
            <a:off x="102394" y="136526"/>
            <a:ext cx="10515600" cy="3421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200" dirty="0"/>
              <a:t>Resource for Reasons for Emigration: Push and Pull Factor Images – these need to be cut up so that students can sort them into two columns. Slide Two </a:t>
            </a:r>
          </a:p>
        </p:txBody>
      </p:sp>
      <p:pic>
        <p:nvPicPr>
          <p:cNvPr id="2050" name="Picture 2">
            <a:extLst>
              <a:ext uri="{FF2B5EF4-FFF2-40B4-BE49-F238E27FC236}">
                <a16:creationId xmlns:a16="http://schemas.microsoft.com/office/drawing/2014/main" id="{299E51B2-1762-73DB-C531-C7D9F1D11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478632"/>
            <a:ext cx="5245883" cy="31337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9C7558B-4CF3-7B13-0FAC-66E486376A0F}"/>
              </a:ext>
            </a:extLst>
          </p:cNvPr>
          <p:cNvSpPr txBox="1"/>
          <p:nvPr/>
        </p:nvSpPr>
        <p:spPr>
          <a:xfrm>
            <a:off x="400050" y="3612357"/>
            <a:ext cx="5107781" cy="2154436"/>
          </a:xfrm>
          <a:prstGeom prst="rect">
            <a:avLst/>
          </a:prstGeom>
          <a:noFill/>
        </p:spPr>
        <p:txBody>
          <a:bodyPr wrap="square" rtlCol="0">
            <a:spAutoFit/>
          </a:bodyPr>
          <a:lstStyle/>
          <a:p>
            <a:r>
              <a:rPr lang="en-GB" dirty="0"/>
              <a:t>Clearances and ethnic cleansing</a:t>
            </a:r>
          </a:p>
          <a:p>
            <a:endParaRPr lang="en-GB" dirty="0"/>
          </a:p>
          <a:p>
            <a:r>
              <a:rPr lang="en-GB" sz="1400" dirty="0"/>
              <a:t>Clearances of people off the land took place across much of Europe in the early and mid-19th Century, for example in Scotland. Some ethnic cleansing also took place, for example in Poland. Emigration was the only option for many. </a:t>
            </a:r>
          </a:p>
          <a:p>
            <a:r>
              <a:rPr lang="en-GB" sz="1400" dirty="0"/>
              <a:t>The image is: “The Old World and the New. Coming to America; Returning for a Visit.” (Richardson &amp; Cox, 1854, The New York Public Library via </a:t>
            </a:r>
            <a:r>
              <a:rPr lang="en-GB" sz="1400" dirty="0" err="1"/>
              <a:t>Europeana</a:t>
            </a:r>
            <a:r>
              <a:rPr lang="en-GB" sz="1400" dirty="0"/>
              <a:t>)</a:t>
            </a:r>
          </a:p>
        </p:txBody>
      </p:sp>
      <p:sp>
        <p:nvSpPr>
          <p:cNvPr id="6" name="TextBox 5">
            <a:extLst>
              <a:ext uri="{FF2B5EF4-FFF2-40B4-BE49-F238E27FC236}">
                <a16:creationId xmlns:a16="http://schemas.microsoft.com/office/drawing/2014/main" id="{6823BDAE-96C3-7D5C-72A4-316D5EEA82F0}"/>
              </a:ext>
            </a:extLst>
          </p:cNvPr>
          <p:cNvSpPr txBox="1"/>
          <p:nvPr/>
        </p:nvSpPr>
        <p:spPr>
          <a:xfrm>
            <a:off x="6393655" y="4586288"/>
            <a:ext cx="5529263" cy="1723549"/>
          </a:xfrm>
          <a:prstGeom prst="rect">
            <a:avLst/>
          </a:prstGeom>
          <a:noFill/>
        </p:spPr>
        <p:txBody>
          <a:bodyPr wrap="square" rtlCol="0">
            <a:spAutoFit/>
          </a:bodyPr>
          <a:lstStyle/>
          <a:p>
            <a:r>
              <a:rPr lang="en-GB" dirty="0"/>
              <a:t>A continent with a regionally uneven pace of industrialisation</a:t>
            </a:r>
          </a:p>
          <a:p>
            <a:endParaRPr lang="en-GB" sz="1400" dirty="0"/>
          </a:p>
          <a:p>
            <a:r>
              <a:rPr lang="en-GB" sz="1400" dirty="0"/>
              <a:t>A large portion of European emigrants to the US in the later 19th century migrated from the rural areas of (southern) Europe where there were less opportunities for work in industrial cities. (Taormina, Sicily, </a:t>
            </a:r>
            <a:r>
              <a:rPr lang="en-GB" sz="1400" dirty="0" err="1"/>
              <a:t>Bramine</a:t>
            </a:r>
            <a:r>
              <a:rPr lang="en-GB" sz="1400" dirty="0"/>
              <a:t> </a:t>
            </a:r>
            <a:r>
              <a:rPr lang="en-GB" sz="1400" dirty="0" err="1"/>
              <a:t>Hubrecht</a:t>
            </a:r>
            <a:r>
              <a:rPr lang="en-GB" sz="1400" dirty="0"/>
              <a:t>, 1865-1913, Rijksmuseum via </a:t>
            </a:r>
            <a:r>
              <a:rPr lang="en-GB" sz="1400" dirty="0" err="1"/>
              <a:t>Europeana</a:t>
            </a:r>
            <a:r>
              <a:rPr lang="en-GB" sz="1400" dirty="0"/>
              <a:t>)</a:t>
            </a:r>
          </a:p>
        </p:txBody>
      </p:sp>
      <p:pic>
        <p:nvPicPr>
          <p:cNvPr id="2052" name="Picture 4">
            <a:extLst>
              <a:ext uri="{FF2B5EF4-FFF2-40B4-BE49-F238E27FC236}">
                <a16:creationId xmlns:a16="http://schemas.microsoft.com/office/drawing/2014/main" id="{F957AE0A-237C-D9E5-99DB-DF6BFF76C3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3655" y="600076"/>
            <a:ext cx="5230058" cy="3986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522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1A29495-5D9B-C056-0B46-5684D9C6451B}"/>
              </a:ext>
            </a:extLst>
          </p:cNvPr>
          <p:cNvSpPr txBox="1">
            <a:spLocks/>
          </p:cNvSpPr>
          <p:nvPr/>
        </p:nvSpPr>
        <p:spPr>
          <a:xfrm>
            <a:off x="102394" y="136526"/>
            <a:ext cx="10515600" cy="3421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200" dirty="0"/>
              <a:t>Resource for Reasons for Emigration: Push and Pull Factor Images – these need to be cut up so that students can sort them into two columns. Slide Three </a:t>
            </a:r>
          </a:p>
        </p:txBody>
      </p:sp>
      <p:pic>
        <p:nvPicPr>
          <p:cNvPr id="3074" name="Picture 2">
            <a:extLst>
              <a:ext uri="{FF2B5EF4-FFF2-40B4-BE49-F238E27FC236}">
                <a16:creationId xmlns:a16="http://schemas.microsoft.com/office/drawing/2014/main" id="{ECEE0E0C-D97C-0CD0-65A0-663DF79929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763" y="564356"/>
            <a:ext cx="3784762" cy="30041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AC82C22-A3AA-1FCE-7458-66ECA23E8926}"/>
              </a:ext>
            </a:extLst>
          </p:cNvPr>
          <p:cNvSpPr txBox="1"/>
          <p:nvPr/>
        </p:nvSpPr>
        <p:spPr>
          <a:xfrm>
            <a:off x="328613" y="3729038"/>
            <a:ext cx="5300662" cy="2677656"/>
          </a:xfrm>
          <a:prstGeom prst="rect">
            <a:avLst/>
          </a:prstGeom>
          <a:noFill/>
        </p:spPr>
        <p:txBody>
          <a:bodyPr wrap="square" rtlCol="0">
            <a:spAutoFit/>
          </a:bodyPr>
          <a:lstStyle/>
          <a:p>
            <a:r>
              <a:rPr lang="en-GB" sz="1400" dirty="0"/>
              <a:t>Pogroms were violent attacks on minorities, particularly Jews. For example, in the region of the Russian Empire known as the Pale of Settlement. This included western Russia, parts of Poland and Ukraine, Belarus, Moldova, Lithuania and Latvia. In the mid-1930s pogroms against German Jews became a feature of everyday life in the Third Reich. There are over one million Americans who are of Romani extraction. Many of their ancestors migrated from central and eastern Europe between the 1850s and World War 2 to escape persecution.</a:t>
            </a:r>
          </a:p>
          <a:p>
            <a:r>
              <a:rPr lang="en-GB" sz="1400" dirty="0"/>
              <a:t>The image shows Russian Jews being examined by a doctor prior to their emigration from Liverpool (United Kingdom) in 1891.</a:t>
            </a:r>
          </a:p>
          <a:p>
            <a:endParaRPr lang="en-GB" sz="1400" dirty="0"/>
          </a:p>
          <a:p>
            <a:r>
              <a:rPr lang="en-GB" sz="1400" dirty="0"/>
              <a:t>(1891, </a:t>
            </a:r>
            <a:r>
              <a:rPr lang="en-GB" sz="1400" dirty="0" err="1"/>
              <a:t>Wellcome</a:t>
            </a:r>
            <a:r>
              <a:rPr lang="en-GB" sz="1400" dirty="0"/>
              <a:t> Library via </a:t>
            </a:r>
            <a:r>
              <a:rPr lang="en-GB" sz="1400" dirty="0" err="1"/>
              <a:t>Europeana</a:t>
            </a:r>
            <a:r>
              <a:rPr lang="en-GB" sz="1400" dirty="0"/>
              <a:t>)</a:t>
            </a:r>
          </a:p>
        </p:txBody>
      </p:sp>
      <p:sp>
        <p:nvSpPr>
          <p:cNvPr id="5" name="TextBox 4">
            <a:extLst>
              <a:ext uri="{FF2B5EF4-FFF2-40B4-BE49-F238E27FC236}">
                <a16:creationId xmlns:a16="http://schemas.microsoft.com/office/drawing/2014/main" id="{9C4B7CD8-363B-CC7C-B3E8-1BFCC4913422}"/>
              </a:ext>
            </a:extLst>
          </p:cNvPr>
          <p:cNvSpPr txBox="1"/>
          <p:nvPr/>
        </p:nvSpPr>
        <p:spPr>
          <a:xfrm>
            <a:off x="4371975" y="2291715"/>
            <a:ext cx="1357313" cy="369332"/>
          </a:xfrm>
          <a:prstGeom prst="rect">
            <a:avLst/>
          </a:prstGeom>
          <a:noFill/>
        </p:spPr>
        <p:txBody>
          <a:bodyPr wrap="square" rtlCol="0">
            <a:spAutoFit/>
          </a:bodyPr>
          <a:lstStyle/>
          <a:p>
            <a:r>
              <a:rPr lang="en-GB" dirty="0" err="1"/>
              <a:t>Pograms</a:t>
            </a:r>
            <a:endParaRPr lang="en-GB" dirty="0"/>
          </a:p>
        </p:txBody>
      </p:sp>
      <p:pic>
        <p:nvPicPr>
          <p:cNvPr id="3076" name="Picture 4">
            <a:extLst>
              <a:ext uri="{FF2B5EF4-FFF2-40B4-BE49-F238E27FC236}">
                <a16:creationId xmlns:a16="http://schemas.microsoft.com/office/drawing/2014/main" id="{5BCBCA6B-F1EE-B7B9-BAC2-2ABCD28CC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980" y="486727"/>
            <a:ext cx="4796470" cy="3609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451B5D6-80C3-5BE3-8AA9-195CE9E899B4}"/>
              </a:ext>
            </a:extLst>
          </p:cNvPr>
          <p:cNvSpPr txBox="1"/>
          <p:nvPr/>
        </p:nvSpPr>
        <p:spPr>
          <a:xfrm>
            <a:off x="6154620" y="4325094"/>
            <a:ext cx="5882599" cy="1877437"/>
          </a:xfrm>
          <a:prstGeom prst="rect">
            <a:avLst/>
          </a:prstGeom>
          <a:noFill/>
        </p:spPr>
        <p:txBody>
          <a:bodyPr wrap="square">
            <a:spAutoFit/>
          </a:bodyPr>
          <a:lstStyle/>
          <a:p>
            <a:r>
              <a:rPr lang="en-GB" dirty="0"/>
              <a:t>Poor harvests and famine</a:t>
            </a:r>
          </a:p>
          <a:p>
            <a:endParaRPr lang="en-GB" sz="1400" dirty="0"/>
          </a:p>
          <a:p>
            <a:r>
              <a:rPr lang="en-GB" sz="1400" dirty="0"/>
              <a:t>In northern Europe, there were poor harvests in the 1840s and again in the 1860s due to bad weather and diseases such as potato blight, which hit Ireland particularly badly. Facing prolonged famines many peasants and farm labourers from northern Europe had little choice but to emigrate.  </a:t>
            </a:r>
          </a:p>
          <a:p>
            <a:r>
              <a:rPr lang="en-GB" sz="1400" dirty="0"/>
              <a:t>The image is called: “The Irish Remedy – Emigration to America.” (Charles J. </a:t>
            </a:r>
            <a:r>
              <a:rPr lang="en-GB" sz="1400" dirty="0" err="1"/>
              <a:t>Staniland</a:t>
            </a:r>
            <a:r>
              <a:rPr lang="en-GB" sz="1400" dirty="0"/>
              <a:t>, 1898, The New York Public Library via </a:t>
            </a:r>
            <a:r>
              <a:rPr lang="en-GB" sz="1400" dirty="0" err="1"/>
              <a:t>Europeana</a:t>
            </a:r>
            <a:r>
              <a:rPr lang="en-GB" sz="1400" dirty="0"/>
              <a:t>)</a:t>
            </a:r>
          </a:p>
        </p:txBody>
      </p:sp>
    </p:spTree>
    <p:extLst>
      <p:ext uri="{BB962C8B-B14F-4D97-AF65-F5344CB8AC3E}">
        <p14:creationId xmlns:p14="http://schemas.microsoft.com/office/powerpoint/2010/main" val="3086498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17143B-A9CD-C70A-29DE-8267819D7F4B}"/>
              </a:ext>
            </a:extLst>
          </p:cNvPr>
          <p:cNvSpPr txBox="1">
            <a:spLocks/>
          </p:cNvSpPr>
          <p:nvPr/>
        </p:nvSpPr>
        <p:spPr>
          <a:xfrm>
            <a:off x="102394" y="136526"/>
            <a:ext cx="10515600" cy="3421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200" dirty="0"/>
              <a:t>Resource for Reasons for Emigration: Push and Pull Factor Images – these need to be cut up so that students can sort them into two columns. Slide Four</a:t>
            </a:r>
          </a:p>
        </p:txBody>
      </p:sp>
      <p:pic>
        <p:nvPicPr>
          <p:cNvPr id="4098" name="Picture 2">
            <a:extLst>
              <a:ext uri="{FF2B5EF4-FFF2-40B4-BE49-F238E27FC236}">
                <a16:creationId xmlns:a16="http://schemas.microsoft.com/office/drawing/2014/main" id="{0E692266-4C55-7466-9819-32BFAE7B2A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96" y="657225"/>
            <a:ext cx="5024821" cy="35967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53F4DA-ECAD-37F4-3B76-61E6894FBF8B}"/>
              </a:ext>
            </a:extLst>
          </p:cNvPr>
          <p:cNvSpPr txBox="1"/>
          <p:nvPr/>
        </p:nvSpPr>
        <p:spPr>
          <a:xfrm>
            <a:off x="541139" y="4253939"/>
            <a:ext cx="5316736" cy="2154436"/>
          </a:xfrm>
          <a:prstGeom prst="rect">
            <a:avLst/>
          </a:prstGeom>
          <a:noFill/>
        </p:spPr>
        <p:txBody>
          <a:bodyPr wrap="square">
            <a:spAutoFit/>
          </a:bodyPr>
          <a:lstStyle/>
          <a:p>
            <a:r>
              <a:rPr lang="en-GB" dirty="0"/>
              <a:t>US companies wanted to attract people</a:t>
            </a:r>
          </a:p>
          <a:p>
            <a:endParaRPr lang="en-GB" dirty="0"/>
          </a:p>
          <a:p>
            <a:r>
              <a:rPr lang="en-GB" sz="1400" dirty="0"/>
              <a:t>There were financial incentives that attracted many Europeans. The railway companies were keen to attract immigrants with farming experience to settle on the land close to the new railroad tracks.</a:t>
            </a:r>
          </a:p>
          <a:p>
            <a:r>
              <a:rPr lang="en-GB" sz="1400" dirty="0"/>
              <a:t>In the image the USA is depicted as “the modern ark,” attracting peoples from across the world with “quality beans,” “freedom grain,” and “liberty corn." (The modern ark, Ezra Bisbee and Solomon </a:t>
            </a:r>
            <a:r>
              <a:rPr lang="en-GB" sz="1400" dirty="0" err="1"/>
              <a:t>Eytinge</a:t>
            </a:r>
            <a:r>
              <a:rPr lang="en-GB" sz="1400" dirty="0"/>
              <a:t>, 1871, The New York Public Library via </a:t>
            </a:r>
            <a:r>
              <a:rPr lang="en-GB" sz="1400" dirty="0" err="1"/>
              <a:t>Europeana</a:t>
            </a:r>
            <a:r>
              <a:rPr lang="en-GB" sz="1400" dirty="0"/>
              <a:t>)</a:t>
            </a:r>
          </a:p>
        </p:txBody>
      </p:sp>
      <p:pic>
        <p:nvPicPr>
          <p:cNvPr id="4100" name="Picture 4">
            <a:extLst>
              <a:ext uri="{FF2B5EF4-FFF2-40B4-BE49-F238E27FC236}">
                <a16:creationId xmlns:a16="http://schemas.microsoft.com/office/drawing/2014/main" id="{2E83A470-990E-A0A7-9A82-1077E9E6D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461" y="935831"/>
            <a:ext cx="3191920" cy="50863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F49C501-14E8-7545-3FA7-4433D9A30F57}"/>
              </a:ext>
            </a:extLst>
          </p:cNvPr>
          <p:cNvSpPr txBox="1"/>
          <p:nvPr/>
        </p:nvSpPr>
        <p:spPr>
          <a:xfrm>
            <a:off x="9654381" y="1520919"/>
            <a:ext cx="2292560" cy="3662541"/>
          </a:xfrm>
          <a:prstGeom prst="rect">
            <a:avLst/>
          </a:prstGeom>
          <a:noFill/>
        </p:spPr>
        <p:txBody>
          <a:bodyPr wrap="square">
            <a:spAutoFit/>
          </a:bodyPr>
          <a:lstStyle/>
          <a:p>
            <a:r>
              <a:rPr lang="en-GB" dirty="0"/>
              <a:t>‘The Land of the Free’</a:t>
            </a:r>
          </a:p>
          <a:p>
            <a:endParaRPr lang="en-GB" dirty="0"/>
          </a:p>
          <a:p>
            <a:r>
              <a:rPr lang="en-GB" sz="1400" dirty="0"/>
              <a:t>The USA continued to be a place where there was relatively more freedom  of speech, of political allegiance and of religious belief than was the case in many parts of Europe. </a:t>
            </a:r>
          </a:p>
          <a:p>
            <a:r>
              <a:rPr lang="en-GB" sz="1400" dirty="0"/>
              <a:t>The images shows the Liberty Statue in New York Harbour as the “immigrants’ first view of America.” (Charles W. </a:t>
            </a:r>
            <a:r>
              <a:rPr lang="en-GB" sz="1400" dirty="0" err="1"/>
              <a:t>Jefferys</a:t>
            </a:r>
            <a:r>
              <a:rPr lang="en-GB" sz="1400" dirty="0"/>
              <a:t>, The New York Public Library via </a:t>
            </a:r>
            <a:r>
              <a:rPr lang="en-GB" sz="1400" dirty="0" err="1"/>
              <a:t>Europeana</a:t>
            </a:r>
            <a:r>
              <a:rPr lang="en-GB" sz="1400" dirty="0"/>
              <a:t>)</a:t>
            </a:r>
          </a:p>
        </p:txBody>
      </p:sp>
    </p:spTree>
    <p:extLst>
      <p:ext uri="{BB962C8B-B14F-4D97-AF65-F5344CB8AC3E}">
        <p14:creationId xmlns:p14="http://schemas.microsoft.com/office/powerpoint/2010/main" val="97983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94D5B25-55A3-E8BD-A618-E2338A8305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04" y="478632"/>
            <a:ext cx="5822096" cy="374500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2762FD96-87AD-FBFC-D2EC-5AC6CA9F000F}"/>
              </a:ext>
            </a:extLst>
          </p:cNvPr>
          <p:cNvSpPr txBox="1">
            <a:spLocks/>
          </p:cNvSpPr>
          <p:nvPr/>
        </p:nvSpPr>
        <p:spPr>
          <a:xfrm>
            <a:off x="102394" y="136526"/>
            <a:ext cx="10515600" cy="3421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200" dirty="0"/>
              <a:t>Resource for Reasons for Emigration: Push and Pull Factor Images – these need to be cut up so that students can sort them into two columns. Slide Five</a:t>
            </a:r>
          </a:p>
        </p:txBody>
      </p:sp>
      <p:sp>
        <p:nvSpPr>
          <p:cNvPr id="4" name="TextBox 3">
            <a:extLst>
              <a:ext uri="{FF2B5EF4-FFF2-40B4-BE49-F238E27FC236}">
                <a16:creationId xmlns:a16="http://schemas.microsoft.com/office/drawing/2014/main" id="{85C2688A-CC47-96B3-7F12-4C5A3FB604B1}"/>
              </a:ext>
            </a:extLst>
          </p:cNvPr>
          <p:cNvSpPr txBox="1"/>
          <p:nvPr/>
        </p:nvSpPr>
        <p:spPr>
          <a:xfrm>
            <a:off x="271464" y="4429125"/>
            <a:ext cx="5643562" cy="1661993"/>
          </a:xfrm>
          <a:prstGeom prst="rect">
            <a:avLst/>
          </a:prstGeom>
          <a:noFill/>
        </p:spPr>
        <p:txBody>
          <a:bodyPr wrap="square" rtlCol="0">
            <a:spAutoFit/>
          </a:bodyPr>
          <a:lstStyle/>
          <a:p>
            <a:r>
              <a:rPr lang="en-GB" dirty="0"/>
              <a:t>Political Turmoil</a:t>
            </a:r>
          </a:p>
          <a:p>
            <a:endParaRPr lang="en-GB" sz="1400" dirty="0"/>
          </a:p>
          <a:p>
            <a:r>
              <a:rPr lang="en-GB" sz="1400" dirty="0"/>
              <a:t>There were revolutions and attempted revolutions in various parts of Europe across the 19th century. When rebellions were forcibly suppressed many revolutionaries emigrated to escape the authorities.    </a:t>
            </a:r>
          </a:p>
          <a:p>
            <a:r>
              <a:rPr lang="en-GB" sz="1400" dirty="0"/>
              <a:t>The image is a postcards from the Franco-Prussian War (1870-1871). </a:t>
            </a:r>
          </a:p>
          <a:p>
            <a:r>
              <a:rPr lang="en-GB" sz="1400" dirty="0"/>
              <a:t>(J. </a:t>
            </a:r>
            <a:r>
              <a:rPr lang="en-GB" sz="1400" dirty="0" err="1"/>
              <a:t>Winling</a:t>
            </a:r>
            <a:r>
              <a:rPr lang="en-GB" sz="1400" dirty="0"/>
              <a:t>, Universität Osnabrück via </a:t>
            </a:r>
            <a:r>
              <a:rPr lang="en-GB" sz="1400" dirty="0" err="1"/>
              <a:t>Europeana</a:t>
            </a:r>
            <a:r>
              <a:rPr lang="en-GB" sz="1400" dirty="0"/>
              <a:t>)</a:t>
            </a:r>
          </a:p>
        </p:txBody>
      </p:sp>
      <p:pic>
        <p:nvPicPr>
          <p:cNvPr id="5124" name="Picture 4">
            <a:extLst>
              <a:ext uri="{FF2B5EF4-FFF2-40B4-BE49-F238E27FC236}">
                <a16:creationId xmlns:a16="http://schemas.microsoft.com/office/drawing/2014/main" id="{74A6C875-F0E4-88DE-C4AB-AFAD4AABB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7497" y="600074"/>
            <a:ext cx="5210953" cy="38933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D2CEB98-63D8-2FAF-9978-C1A5BE482083}"/>
              </a:ext>
            </a:extLst>
          </p:cNvPr>
          <p:cNvSpPr txBox="1"/>
          <p:nvPr/>
        </p:nvSpPr>
        <p:spPr>
          <a:xfrm>
            <a:off x="6517497" y="4614860"/>
            <a:ext cx="5073847" cy="1661993"/>
          </a:xfrm>
          <a:prstGeom prst="rect">
            <a:avLst/>
          </a:prstGeom>
          <a:noFill/>
        </p:spPr>
        <p:txBody>
          <a:bodyPr wrap="square">
            <a:spAutoFit/>
          </a:bodyPr>
          <a:lstStyle/>
          <a:p>
            <a:r>
              <a:rPr lang="en-GB" dirty="0"/>
              <a:t>Fleeing from war in Europe</a:t>
            </a:r>
          </a:p>
          <a:p>
            <a:endParaRPr lang="en-GB" sz="1400" dirty="0"/>
          </a:p>
          <a:p>
            <a:r>
              <a:rPr lang="en-GB" sz="1400" dirty="0"/>
              <a:t>War drives people from their homes. This happened in Alsace as a result of the Franco-Prussian war, there were refugees from the Balkan Wars (1912-13) and from the First and Second World Wars. Some of these asylum seekers emigrated to the USA. </a:t>
            </a:r>
          </a:p>
          <a:p>
            <a:r>
              <a:rPr lang="en-GB" sz="1400" dirty="0"/>
              <a:t>(Paul </a:t>
            </a:r>
            <a:r>
              <a:rPr lang="en-GB" sz="1400" dirty="0" err="1"/>
              <a:t>Hadol</a:t>
            </a:r>
            <a:r>
              <a:rPr lang="en-GB" sz="1400" dirty="0"/>
              <a:t>, 1870, Library of Congress)</a:t>
            </a:r>
          </a:p>
        </p:txBody>
      </p:sp>
    </p:spTree>
    <p:extLst>
      <p:ext uri="{BB962C8B-B14F-4D97-AF65-F5344CB8AC3E}">
        <p14:creationId xmlns:p14="http://schemas.microsoft.com/office/powerpoint/2010/main" val="3028521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F7ED6B-1C22-6F16-0CFC-7F7569D71615}"/>
              </a:ext>
            </a:extLst>
          </p:cNvPr>
          <p:cNvPicPr>
            <a:picLocks noChangeAspect="1"/>
          </p:cNvPicPr>
          <p:nvPr/>
        </p:nvPicPr>
        <p:blipFill>
          <a:blip r:embed="rId3"/>
          <a:stretch>
            <a:fillRect/>
          </a:stretch>
        </p:blipFill>
        <p:spPr>
          <a:xfrm>
            <a:off x="1750336" y="409518"/>
            <a:ext cx="8172333" cy="6448481"/>
          </a:xfrm>
          <a:prstGeom prst="rect">
            <a:avLst/>
          </a:prstGeom>
        </p:spPr>
      </p:pic>
      <p:sp>
        <p:nvSpPr>
          <p:cNvPr id="5" name="Title 1">
            <a:extLst>
              <a:ext uri="{FF2B5EF4-FFF2-40B4-BE49-F238E27FC236}">
                <a16:creationId xmlns:a16="http://schemas.microsoft.com/office/drawing/2014/main" id="{249A6AD2-3171-2998-25B3-D3C5E4BFDE02}"/>
              </a:ext>
            </a:extLst>
          </p:cNvPr>
          <p:cNvSpPr txBox="1">
            <a:spLocks/>
          </p:cNvSpPr>
          <p:nvPr/>
        </p:nvSpPr>
        <p:spPr>
          <a:xfrm>
            <a:off x="123826" y="57945"/>
            <a:ext cx="10515600" cy="3421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200" dirty="0"/>
              <a:t>Resource for the Voyage to a New Life in America </a:t>
            </a:r>
            <a:r>
              <a:rPr lang="en-GB" sz="1200"/>
              <a:t>– Map </a:t>
            </a:r>
            <a:r>
              <a:rPr lang="en-GB" sz="1200" dirty="0"/>
              <a:t>of Europe in c. 1920</a:t>
            </a:r>
          </a:p>
        </p:txBody>
      </p:sp>
    </p:spTree>
    <p:extLst>
      <p:ext uri="{BB962C8B-B14F-4D97-AF65-F5344CB8AC3E}">
        <p14:creationId xmlns:p14="http://schemas.microsoft.com/office/powerpoint/2010/main" val="1045838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BC54AAB-73D7-7D87-3232-1A122B59BA84}"/>
              </a:ext>
            </a:extLst>
          </p:cNvPr>
          <p:cNvSpPr txBox="1">
            <a:spLocks/>
          </p:cNvSpPr>
          <p:nvPr/>
        </p:nvSpPr>
        <p:spPr>
          <a:xfrm>
            <a:off x="123826" y="57945"/>
            <a:ext cx="10515600" cy="3421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200" dirty="0"/>
              <a:t>Resource for the Emigrants become Immigrants  – Storyboard</a:t>
            </a:r>
          </a:p>
        </p:txBody>
      </p:sp>
      <p:pic>
        <p:nvPicPr>
          <p:cNvPr id="4" name="Picture 3" descr="A black and white picture of a harbor&#10;&#10;Description automatically generated">
            <a:extLst>
              <a:ext uri="{FF2B5EF4-FFF2-40B4-BE49-F238E27FC236}">
                <a16:creationId xmlns:a16="http://schemas.microsoft.com/office/drawing/2014/main" id="{55562546-5EEA-A632-778E-5391D85A05AC}"/>
              </a:ext>
            </a:extLst>
          </p:cNvPr>
          <p:cNvPicPr>
            <a:picLocks noChangeAspect="1"/>
          </p:cNvPicPr>
          <p:nvPr/>
        </p:nvPicPr>
        <p:blipFill>
          <a:blip r:embed="rId2"/>
          <a:stretch>
            <a:fillRect/>
          </a:stretch>
        </p:blipFill>
        <p:spPr>
          <a:xfrm>
            <a:off x="127819" y="460964"/>
            <a:ext cx="3664973" cy="2347297"/>
          </a:xfrm>
          <a:prstGeom prst="rect">
            <a:avLst/>
          </a:prstGeom>
        </p:spPr>
      </p:pic>
      <p:sp>
        <p:nvSpPr>
          <p:cNvPr id="6" name="TextBox 5">
            <a:extLst>
              <a:ext uri="{FF2B5EF4-FFF2-40B4-BE49-F238E27FC236}">
                <a16:creationId xmlns:a16="http://schemas.microsoft.com/office/drawing/2014/main" id="{33DB9EBC-4BA8-7E90-4D53-D56F2CE862A4}"/>
              </a:ext>
            </a:extLst>
          </p:cNvPr>
          <p:cNvSpPr txBox="1"/>
          <p:nvPr/>
        </p:nvSpPr>
        <p:spPr>
          <a:xfrm>
            <a:off x="129048" y="2783758"/>
            <a:ext cx="36502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New York Harbor, 1849</a:t>
            </a:r>
            <a:endParaRPr lang="en-GB" dirty="0"/>
          </a:p>
        </p:txBody>
      </p:sp>
      <p:sp>
        <p:nvSpPr>
          <p:cNvPr id="7" name="TextBox 6">
            <a:extLst>
              <a:ext uri="{FF2B5EF4-FFF2-40B4-BE49-F238E27FC236}">
                <a16:creationId xmlns:a16="http://schemas.microsoft.com/office/drawing/2014/main" id="{A0639088-2EA4-9905-2F00-0B534ACEB56A}"/>
              </a:ext>
            </a:extLst>
          </p:cNvPr>
          <p:cNvSpPr txBox="1"/>
          <p:nvPr/>
        </p:nvSpPr>
        <p:spPr>
          <a:xfrm>
            <a:off x="129048" y="3158612"/>
            <a:ext cx="3668659" cy="3416320"/>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The historical context:</a:t>
            </a:r>
          </a:p>
          <a:p>
            <a:endParaRPr lang="en-GB" dirty="0">
              <a:ea typeface="Calibri"/>
              <a:cs typeface="Calibri"/>
            </a:endParaRPr>
          </a:p>
          <a:p>
            <a:endParaRPr lang="en-GB" dirty="0">
              <a:ea typeface="Calibri"/>
              <a:cs typeface="Calibri"/>
            </a:endParaRPr>
          </a:p>
          <a:p>
            <a:endParaRPr lang="en-GB" dirty="0">
              <a:ea typeface="Calibri"/>
              <a:cs typeface="Calibri"/>
            </a:endParaRPr>
          </a:p>
          <a:p>
            <a:endParaRPr lang="en-GB" dirty="0">
              <a:ea typeface="Calibri"/>
              <a:cs typeface="Calibri"/>
            </a:endParaRPr>
          </a:p>
          <a:p>
            <a:endParaRPr lang="en-GB" dirty="0">
              <a:ea typeface="Calibri"/>
              <a:cs typeface="Calibri"/>
            </a:endParaRPr>
          </a:p>
          <a:p>
            <a:endParaRPr lang="en-GB" dirty="0">
              <a:ea typeface="Calibri"/>
              <a:cs typeface="Calibri"/>
            </a:endParaRPr>
          </a:p>
          <a:p>
            <a:endParaRPr lang="en-GB" dirty="0">
              <a:ea typeface="Calibri"/>
              <a:cs typeface="Calibri"/>
            </a:endParaRPr>
          </a:p>
          <a:p>
            <a:endParaRPr lang="en-GB" dirty="0">
              <a:ea typeface="Calibri"/>
              <a:cs typeface="Calibri"/>
            </a:endParaRPr>
          </a:p>
          <a:p>
            <a:endParaRPr lang="en-GB" dirty="0">
              <a:ea typeface="Calibri"/>
              <a:cs typeface="Calibri"/>
            </a:endParaRPr>
          </a:p>
          <a:p>
            <a:endParaRPr lang="en-GB" dirty="0">
              <a:ea typeface="Calibri"/>
              <a:cs typeface="Calibri"/>
            </a:endParaRPr>
          </a:p>
          <a:p>
            <a:endParaRPr lang="en-GB" dirty="0">
              <a:ea typeface="Calibri"/>
              <a:cs typeface="Calibri"/>
            </a:endParaRPr>
          </a:p>
        </p:txBody>
      </p:sp>
      <p:pic>
        <p:nvPicPr>
          <p:cNvPr id="8" name="Picture 7" descr="A black and white drawing of a harbor with a dock and people&#10;&#10;Description automatically generated">
            <a:extLst>
              <a:ext uri="{FF2B5EF4-FFF2-40B4-BE49-F238E27FC236}">
                <a16:creationId xmlns:a16="http://schemas.microsoft.com/office/drawing/2014/main" id="{811B950D-7592-8FC1-B450-A777CE366BE6}"/>
              </a:ext>
            </a:extLst>
          </p:cNvPr>
          <p:cNvPicPr>
            <a:picLocks noChangeAspect="1"/>
          </p:cNvPicPr>
          <p:nvPr/>
        </p:nvPicPr>
        <p:blipFill>
          <a:blip r:embed="rId3"/>
          <a:stretch>
            <a:fillRect/>
          </a:stretch>
        </p:blipFill>
        <p:spPr>
          <a:xfrm>
            <a:off x="4269657" y="460330"/>
            <a:ext cx="3652683" cy="2311694"/>
          </a:xfrm>
          <a:prstGeom prst="rect">
            <a:avLst/>
          </a:prstGeom>
        </p:spPr>
      </p:pic>
      <p:sp>
        <p:nvSpPr>
          <p:cNvPr id="9" name="TextBox 8">
            <a:extLst>
              <a:ext uri="{FF2B5EF4-FFF2-40B4-BE49-F238E27FC236}">
                <a16:creationId xmlns:a16="http://schemas.microsoft.com/office/drawing/2014/main" id="{59ACA03A-09AF-50D9-7BD0-C6E4A9413254}"/>
              </a:ext>
            </a:extLst>
          </p:cNvPr>
          <p:cNvSpPr txBox="1"/>
          <p:nvPr/>
        </p:nvSpPr>
        <p:spPr>
          <a:xfrm>
            <a:off x="4270886" y="2796047"/>
            <a:ext cx="36502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Castle Island, 1855</a:t>
            </a:r>
            <a:endParaRPr lang="en-GB" dirty="0"/>
          </a:p>
        </p:txBody>
      </p:sp>
      <p:sp>
        <p:nvSpPr>
          <p:cNvPr id="10" name="TextBox 9">
            <a:extLst>
              <a:ext uri="{FF2B5EF4-FFF2-40B4-BE49-F238E27FC236}">
                <a16:creationId xmlns:a16="http://schemas.microsoft.com/office/drawing/2014/main" id="{26C220A2-8FA5-ADCD-3E90-939A04D01554}"/>
              </a:ext>
            </a:extLst>
          </p:cNvPr>
          <p:cNvSpPr txBox="1"/>
          <p:nvPr/>
        </p:nvSpPr>
        <p:spPr>
          <a:xfrm>
            <a:off x="4270886" y="3183192"/>
            <a:ext cx="3668659" cy="3416320"/>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The historical context:</a:t>
            </a:r>
          </a:p>
          <a:p>
            <a:endParaRPr lang="en-GB" dirty="0">
              <a:ea typeface="Calibri"/>
              <a:cs typeface="Calibri"/>
            </a:endParaRPr>
          </a:p>
          <a:p>
            <a:endParaRPr lang="en-GB" dirty="0">
              <a:ea typeface="Calibri"/>
              <a:cs typeface="Calibri"/>
            </a:endParaRPr>
          </a:p>
          <a:p>
            <a:endParaRPr lang="en-GB" dirty="0">
              <a:ea typeface="Calibri"/>
              <a:cs typeface="Calibri"/>
            </a:endParaRPr>
          </a:p>
          <a:p>
            <a:endParaRPr lang="en-GB" dirty="0">
              <a:ea typeface="Calibri"/>
              <a:cs typeface="Calibri"/>
            </a:endParaRPr>
          </a:p>
          <a:p>
            <a:endParaRPr lang="en-GB" dirty="0">
              <a:ea typeface="Calibri"/>
              <a:cs typeface="Calibri"/>
            </a:endParaRPr>
          </a:p>
          <a:p>
            <a:endParaRPr lang="en-GB" dirty="0">
              <a:ea typeface="Calibri"/>
              <a:cs typeface="Calibri"/>
            </a:endParaRPr>
          </a:p>
          <a:p>
            <a:endParaRPr lang="en-GB" dirty="0">
              <a:ea typeface="Calibri"/>
              <a:cs typeface="Calibri"/>
            </a:endParaRPr>
          </a:p>
          <a:p>
            <a:endParaRPr lang="en-GB" dirty="0">
              <a:ea typeface="Calibri"/>
              <a:cs typeface="Calibri"/>
            </a:endParaRPr>
          </a:p>
          <a:p>
            <a:endParaRPr lang="en-GB" dirty="0">
              <a:ea typeface="Calibri"/>
              <a:cs typeface="Calibri"/>
            </a:endParaRPr>
          </a:p>
          <a:p>
            <a:endParaRPr lang="en-GB" dirty="0">
              <a:ea typeface="Calibri"/>
              <a:cs typeface="Calibri"/>
            </a:endParaRPr>
          </a:p>
          <a:p>
            <a:endParaRPr lang="en-GB" dirty="0">
              <a:ea typeface="Calibri"/>
              <a:cs typeface="Calibri"/>
            </a:endParaRPr>
          </a:p>
        </p:txBody>
      </p:sp>
      <p:pic>
        <p:nvPicPr>
          <p:cNvPr id="11" name="Picture 10" descr="A group of people in a room&#10;&#10;Description automatically generated">
            <a:extLst>
              <a:ext uri="{FF2B5EF4-FFF2-40B4-BE49-F238E27FC236}">
                <a16:creationId xmlns:a16="http://schemas.microsoft.com/office/drawing/2014/main" id="{DEA837D4-2E08-D733-00CB-DFD2699F8B70}"/>
              </a:ext>
            </a:extLst>
          </p:cNvPr>
          <p:cNvPicPr>
            <a:picLocks noChangeAspect="1"/>
          </p:cNvPicPr>
          <p:nvPr/>
        </p:nvPicPr>
        <p:blipFill>
          <a:blip r:embed="rId4"/>
          <a:stretch>
            <a:fillRect/>
          </a:stretch>
        </p:blipFill>
        <p:spPr>
          <a:xfrm>
            <a:off x="8325465" y="400290"/>
            <a:ext cx="3738716" cy="2407194"/>
          </a:xfrm>
          <a:prstGeom prst="rect">
            <a:avLst/>
          </a:prstGeom>
        </p:spPr>
      </p:pic>
      <p:sp>
        <p:nvSpPr>
          <p:cNvPr id="12" name="TextBox 11">
            <a:extLst>
              <a:ext uri="{FF2B5EF4-FFF2-40B4-BE49-F238E27FC236}">
                <a16:creationId xmlns:a16="http://schemas.microsoft.com/office/drawing/2014/main" id="{A34C233B-7422-9B0C-4DF4-B899856F0536}"/>
              </a:ext>
            </a:extLst>
          </p:cNvPr>
          <p:cNvSpPr txBox="1"/>
          <p:nvPr/>
        </p:nvSpPr>
        <p:spPr>
          <a:xfrm>
            <a:off x="8400434" y="3183191"/>
            <a:ext cx="3668659" cy="3416320"/>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The historical context:</a:t>
            </a:r>
          </a:p>
          <a:p>
            <a:endParaRPr lang="en-GB" dirty="0">
              <a:ea typeface="Calibri"/>
              <a:cs typeface="Calibri"/>
            </a:endParaRPr>
          </a:p>
          <a:p>
            <a:endParaRPr lang="en-GB" dirty="0">
              <a:ea typeface="Calibri"/>
              <a:cs typeface="Calibri"/>
            </a:endParaRPr>
          </a:p>
          <a:p>
            <a:endParaRPr lang="en-GB" dirty="0">
              <a:ea typeface="Calibri"/>
              <a:cs typeface="Calibri"/>
            </a:endParaRPr>
          </a:p>
          <a:p>
            <a:endParaRPr lang="en-GB" dirty="0">
              <a:ea typeface="Calibri"/>
              <a:cs typeface="Calibri"/>
            </a:endParaRPr>
          </a:p>
          <a:p>
            <a:endParaRPr lang="en-GB" dirty="0">
              <a:ea typeface="Calibri"/>
              <a:cs typeface="Calibri"/>
            </a:endParaRPr>
          </a:p>
          <a:p>
            <a:endParaRPr lang="en-GB" dirty="0">
              <a:ea typeface="Calibri"/>
              <a:cs typeface="Calibri"/>
            </a:endParaRPr>
          </a:p>
          <a:p>
            <a:endParaRPr lang="en-GB" dirty="0">
              <a:ea typeface="Calibri"/>
              <a:cs typeface="Calibri"/>
            </a:endParaRPr>
          </a:p>
          <a:p>
            <a:endParaRPr lang="en-GB" dirty="0">
              <a:ea typeface="Calibri"/>
              <a:cs typeface="Calibri"/>
            </a:endParaRPr>
          </a:p>
          <a:p>
            <a:endParaRPr lang="en-GB" dirty="0">
              <a:ea typeface="Calibri"/>
              <a:cs typeface="Calibri"/>
            </a:endParaRPr>
          </a:p>
          <a:p>
            <a:endParaRPr lang="en-GB" dirty="0">
              <a:ea typeface="Calibri"/>
              <a:cs typeface="Calibri"/>
            </a:endParaRPr>
          </a:p>
          <a:p>
            <a:endParaRPr lang="en-GB" dirty="0">
              <a:ea typeface="Calibri"/>
              <a:cs typeface="Calibri"/>
            </a:endParaRPr>
          </a:p>
        </p:txBody>
      </p:sp>
      <p:sp>
        <p:nvSpPr>
          <p:cNvPr id="13" name="TextBox 12">
            <a:extLst>
              <a:ext uri="{FF2B5EF4-FFF2-40B4-BE49-F238E27FC236}">
                <a16:creationId xmlns:a16="http://schemas.microsoft.com/office/drawing/2014/main" id="{136B6D81-62B3-2EBD-2DA0-35706FFDBEC2}"/>
              </a:ext>
            </a:extLst>
          </p:cNvPr>
          <p:cNvSpPr txBox="1"/>
          <p:nvPr/>
        </p:nvSpPr>
        <p:spPr>
          <a:xfrm>
            <a:off x="8400434" y="2783756"/>
            <a:ext cx="36502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Ellis Island, 1900</a:t>
            </a:r>
            <a:endParaRPr lang="en-GB" dirty="0"/>
          </a:p>
        </p:txBody>
      </p:sp>
    </p:spTree>
    <p:extLst>
      <p:ext uri="{BB962C8B-B14F-4D97-AF65-F5344CB8AC3E}">
        <p14:creationId xmlns:p14="http://schemas.microsoft.com/office/powerpoint/2010/main" val="453243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1067</Words>
  <Application>Microsoft Office PowerPoint</Application>
  <PresentationFormat>Widescreen</PresentationFormat>
  <Paragraphs>52</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European Emigration to the USA: Resources PowerPoint</vt:lpstr>
      <vt:lpstr>Resource for Introduction: Pie Chart 1850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Emigration to the USA: Resources PowerPoint</dc:title>
  <dc:creator>Helen Snelson</dc:creator>
  <cp:lastModifiedBy>Helen Snelson</cp:lastModifiedBy>
  <cp:revision>70</cp:revision>
  <dcterms:created xsi:type="dcterms:W3CDTF">2023-10-19T09:26:07Z</dcterms:created>
  <dcterms:modified xsi:type="dcterms:W3CDTF">2023-11-07T18:22:46Z</dcterms:modified>
</cp:coreProperties>
</file>